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6"/>
  </p:notesMasterIdLst>
  <p:sldIdLst>
    <p:sldId id="256" r:id="rId2"/>
    <p:sldId id="307" r:id="rId3"/>
    <p:sldId id="362" r:id="rId4"/>
    <p:sldId id="310" r:id="rId5"/>
    <p:sldId id="361" r:id="rId6"/>
    <p:sldId id="311" r:id="rId7"/>
    <p:sldId id="312" r:id="rId8"/>
    <p:sldId id="343" r:id="rId9"/>
    <p:sldId id="344" r:id="rId10"/>
    <p:sldId id="349" r:id="rId11"/>
    <p:sldId id="347" r:id="rId12"/>
    <p:sldId id="354" r:id="rId13"/>
    <p:sldId id="355" r:id="rId14"/>
    <p:sldId id="356" r:id="rId15"/>
    <p:sldId id="357" r:id="rId16"/>
    <p:sldId id="358" r:id="rId17"/>
    <p:sldId id="359" r:id="rId18"/>
    <p:sldId id="257" r:id="rId19"/>
    <p:sldId id="258" r:id="rId20"/>
    <p:sldId id="259" r:id="rId21"/>
    <p:sldId id="260" r:id="rId22"/>
    <p:sldId id="261" r:id="rId23"/>
    <p:sldId id="262" r:id="rId24"/>
    <p:sldId id="263" r:id="rId25"/>
    <p:sldId id="264" r:id="rId26"/>
    <p:sldId id="265" r:id="rId27"/>
    <p:sldId id="266" r:id="rId28"/>
    <p:sldId id="267" r:id="rId29"/>
    <p:sldId id="268" r:id="rId30"/>
    <p:sldId id="270" r:id="rId31"/>
    <p:sldId id="271" r:id="rId32"/>
    <p:sldId id="272" r:id="rId33"/>
    <p:sldId id="273" r:id="rId34"/>
    <p:sldId id="274" r:id="rId35"/>
    <p:sldId id="275" r:id="rId36"/>
    <p:sldId id="276" r:id="rId37"/>
    <p:sldId id="277" r:id="rId38"/>
    <p:sldId id="278" r:id="rId39"/>
    <p:sldId id="279" r:id="rId40"/>
    <p:sldId id="280" r:id="rId41"/>
    <p:sldId id="281" r:id="rId42"/>
    <p:sldId id="282" r:id="rId43"/>
    <p:sldId id="283" r:id="rId44"/>
    <p:sldId id="284" r:id="rId45"/>
    <p:sldId id="285" r:id="rId46"/>
    <p:sldId id="286" r:id="rId47"/>
    <p:sldId id="287" r:id="rId48"/>
    <p:sldId id="288" r:id="rId49"/>
    <p:sldId id="289" r:id="rId50"/>
    <p:sldId id="290" r:id="rId51"/>
    <p:sldId id="291" r:id="rId52"/>
    <p:sldId id="292" r:id="rId53"/>
    <p:sldId id="293" r:id="rId54"/>
    <p:sldId id="294" r:id="rId55"/>
    <p:sldId id="295" r:id="rId56"/>
    <p:sldId id="296" r:id="rId57"/>
    <p:sldId id="300" r:id="rId58"/>
    <p:sldId id="301" r:id="rId59"/>
    <p:sldId id="297" r:id="rId60"/>
    <p:sldId id="298" r:id="rId61"/>
    <p:sldId id="299" r:id="rId62"/>
    <p:sldId id="302" r:id="rId63"/>
    <p:sldId id="303" r:id="rId64"/>
    <p:sldId id="360" r:id="rId6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5" autoAdjust="0"/>
    <p:restoredTop sz="94660"/>
  </p:normalViewPr>
  <p:slideViewPr>
    <p:cSldViewPr snapToGrid="0">
      <p:cViewPr varScale="1">
        <p:scale>
          <a:sx n="61" d="100"/>
          <a:sy n="61" d="100"/>
        </p:scale>
        <p:origin x="84" y="354"/>
      </p:cViewPr>
      <p:guideLst/>
    </p:cSldViewPr>
  </p:slideViewPr>
  <p:notesTextViewPr>
    <p:cViewPr>
      <p:scale>
        <a:sx n="1" d="1"/>
        <a:sy n="1" d="1"/>
      </p:scale>
      <p:origin x="0" y="0"/>
    </p:cViewPr>
  </p:notesTextViewPr>
  <p:notesViewPr>
    <p:cSldViewPr snapToGrid="0">
      <p:cViewPr varScale="1">
        <p:scale>
          <a:sx n="56" d="100"/>
          <a:sy n="56" d="100"/>
        </p:scale>
        <p:origin x="1842" y="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0ECC9B-F113-4207-A09C-3575E2A82B30}"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pPr rtl="1"/>
          <a:endParaRPr lang="fa-IR"/>
        </a:p>
      </dgm:t>
    </dgm:pt>
    <dgm:pt modelId="{BA5D43EB-0D1E-45EF-B714-CE89D3EEF82B}">
      <dgm:prSet phldrT="[Text]" custT="1"/>
      <dgm:spPr/>
      <dgm:t>
        <a:bodyPr/>
        <a:lstStyle/>
        <a:p>
          <a:pPr rtl="1"/>
          <a:r>
            <a:rPr lang="fa-IR" sz="3600" dirty="0">
              <a:solidFill>
                <a:srgbClr val="FFFF00"/>
              </a:solidFill>
              <a:cs typeface="B Nazanin" panose="00000400000000000000" pitchFamily="2" charset="-78"/>
            </a:rPr>
            <a:t>سازمان رسمی</a:t>
          </a:r>
        </a:p>
      </dgm:t>
    </dgm:pt>
    <dgm:pt modelId="{E36FF197-8B49-440C-B805-76BD481D0EBA}" type="parTrans" cxnId="{901804C2-4C20-4030-8025-1CF3B216C210}">
      <dgm:prSet/>
      <dgm:spPr/>
      <dgm:t>
        <a:bodyPr/>
        <a:lstStyle/>
        <a:p>
          <a:pPr rtl="1"/>
          <a:endParaRPr lang="fa-IR"/>
        </a:p>
      </dgm:t>
    </dgm:pt>
    <dgm:pt modelId="{D15F4E21-27A4-41F8-87F3-1BAC7F924012}" type="sibTrans" cxnId="{901804C2-4C20-4030-8025-1CF3B216C210}">
      <dgm:prSet/>
      <dgm:spPr/>
      <dgm:t>
        <a:bodyPr/>
        <a:lstStyle/>
        <a:p>
          <a:pPr rtl="1"/>
          <a:endParaRPr lang="fa-IR"/>
        </a:p>
      </dgm:t>
    </dgm:pt>
    <dgm:pt modelId="{643986DA-5A19-4104-A6D2-26042EEB5536}">
      <dgm:prSet phldrT="[Text]" custT="1"/>
      <dgm:spPr/>
      <dgm:t>
        <a:bodyPr/>
        <a:lstStyle/>
        <a:p>
          <a:pPr rtl="1"/>
          <a:r>
            <a:rPr lang="fa-IR" sz="1800" dirty="0">
              <a:cs typeface="B Nazanin" panose="00000400000000000000" pitchFamily="2" charset="-78"/>
            </a:rPr>
            <a:t>بر مبنای اهداف خاص تشکیل شده و حدود وظایف و اختیارات و ارتباطات تعیین شده است</a:t>
          </a:r>
        </a:p>
      </dgm:t>
    </dgm:pt>
    <dgm:pt modelId="{785289E8-6EDD-429E-B841-5C3618D8BC1F}" type="parTrans" cxnId="{C6BEF32F-5ED6-41E6-A646-45DE321B0529}">
      <dgm:prSet/>
      <dgm:spPr/>
      <dgm:t>
        <a:bodyPr/>
        <a:lstStyle/>
        <a:p>
          <a:pPr rtl="1"/>
          <a:endParaRPr lang="fa-IR"/>
        </a:p>
      </dgm:t>
    </dgm:pt>
    <dgm:pt modelId="{AF6465FC-0D46-42A0-8FAA-04C471CC13E7}" type="sibTrans" cxnId="{C6BEF32F-5ED6-41E6-A646-45DE321B0529}">
      <dgm:prSet/>
      <dgm:spPr/>
      <dgm:t>
        <a:bodyPr/>
        <a:lstStyle/>
        <a:p>
          <a:pPr rtl="1"/>
          <a:endParaRPr lang="fa-IR"/>
        </a:p>
      </dgm:t>
    </dgm:pt>
    <dgm:pt modelId="{43A4652E-DE19-42C3-9E75-287CB0A65FCE}">
      <dgm:prSet phldrT="[Text]" custT="1"/>
      <dgm:spPr/>
      <dgm:t>
        <a:bodyPr/>
        <a:lstStyle/>
        <a:p>
          <a:pPr rtl="1"/>
          <a:r>
            <a:rPr lang="fa-IR" sz="2000" dirty="0">
              <a:cs typeface="B Nazanin" panose="00000400000000000000" pitchFamily="2" charset="-78"/>
            </a:rPr>
            <a:t>سلسله مراتب سازمانی تعیین شده است</a:t>
          </a:r>
        </a:p>
      </dgm:t>
    </dgm:pt>
    <dgm:pt modelId="{FD544A27-5CF3-47AB-BAD2-35A757F6ACF9}" type="parTrans" cxnId="{7B91949E-2571-4476-93FB-4FF16AFFC431}">
      <dgm:prSet/>
      <dgm:spPr/>
      <dgm:t>
        <a:bodyPr/>
        <a:lstStyle/>
        <a:p>
          <a:pPr rtl="1"/>
          <a:endParaRPr lang="fa-IR"/>
        </a:p>
      </dgm:t>
    </dgm:pt>
    <dgm:pt modelId="{E109CD2B-B4A7-4B89-B491-AE48B557D7D2}" type="sibTrans" cxnId="{7B91949E-2571-4476-93FB-4FF16AFFC431}">
      <dgm:prSet/>
      <dgm:spPr/>
      <dgm:t>
        <a:bodyPr/>
        <a:lstStyle/>
        <a:p>
          <a:pPr rtl="1"/>
          <a:endParaRPr lang="fa-IR"/>
        </a:p>
      </dgm:t>
    </dgm:pt>
    <dgm:pt modelId="{3122EDBF-AF8C-45A6-8623-641A464439E5}">
      <dgm:prSet phldrT="[Text]" custT="1"/>
      <dgm:spPr/>
      <dgm:t>
        <a:bodyPr/>
        <a:lstStyle/>
        <a:p>
          <a:pPr rtl="1"/>
          <a:r>
            <a:rPr lang="fa-IR" sz="2000" dirty="0">
              <a:cs typeface="B Nazanin" panose="00000400000000000000" pitchFamily="2" charset="-78"/>
            </a:rPr>
            <a:t>شغل و پست سازمانی توصیف شده</a:t>
          </a:r>
        </a:p>
      </dgm:t>
    </dgm:pt>
    <dgm:pt modelId="{79D89144-CE9C-4A38-8FFA-04D55BCF476D}" type="parTrans" cxnId="{664C747F-31D7-4F90-AB6E-268945473421}">
      <dgm:prSet/>
      <dgm:spPr/>
      <dgm:t>
        <a:bodyPr/>
        <a:lstStyle/>
        <a:p>
          <a:pPr rtl="1"/>
          <a:endParaRPr lang="fa-IR"/>
        </a:p>
      </dgm:t>
    </dgm:pt>
    <dgm:pt modelId="{8B328BAC-9FBC-4C75-AEE5-52403C452BA5}" type="sibTrans" cxnId="{664C747F-31D7-4F90-AB6E-268945473421}">
      <dgm:prSet/>
      <dgm:spPr/>
      <dgm:t>
        <a:bodyPr/>
        <a:lstStyle/>
        <a:p>
          <a:pPr rtl="1"/>
          <a:endParaRPr lang="fa-IR"/>
        </a:p>
      </dgm:t>
    </dgm:pt>
    <dgm:pt modelId="{3DAFDA3A-EE44-4D3A-A903-DC1B4BC3F48D}">
      <dgm:prSet phldrT="[Text]" custT="1"/>
      <dgm:spPr/>
      <dgm:t>
        <a:bodyPr/>
        <a:lstStyle/>
        <a:p>
          <a:pPr rtl="1"/>
          <a:r>
            <a:rPr lang="fa-IR" sz="2000" dirty="0">
              <a:cs typeface="B Nazanin" panose="00000400000000000000" pitchFamily="2" charset="-78"/>
            </a:rPr>
            <a:t>قوانین و مقررات پیش بینی شده است</a:t>
          </a:r>
        </a:p>
      </dgm:t>
    </dgm:pt>
    <dgm:pt modelId="{F32556BB-8684-42B4-9877-6809EC775AD9}" type="parTrans" cxnId="{CD275190-455E-4B91-805C-5F8D8BCD6BE0}">
      <dgm:prSet/>
      <dgm:spPr/>
      <dgm:t>
        <a:bodyPr/>
        <a:lstStyle/>
        <a:p>
          <a:pPr rtl="1"/>
          <a:endParaRPr lang="fa-IR"/>
        </a:p>
      </dgm:t>
    </dgm:pt>
    <dgm:pt modelId="{473F2138-A5DF-413D-9EF6-ABEF71FC080A}" type="sibTrans" cxnId="{CD275190-455E-4B91-805C-5F8D8BCD6BE0}">
      <dgm:prSet/>
      <dgm:spPr/>
      <dgm:t>
        <a:bodyPr/>
        <a:lstStyle/>
        <a:p>
          <a:pPr rtl="1"/>
          <a:endParaRPr lang="fa-IR"/>
        </a:p>
      </dgm:t>
    </dgm:pt>
    <dgm:pt modelId="{FE377492-F164-4C4F-8FC5-634C4D05CB64}">
      <dgm:prSet phldrT="[Text]" custT="1"/>
      <dgm:spPr/>
      <dgm:t>
        <a:bodyPr/>
        <a:lstStyle/>
        <a:p>
          <a:pPr rtl="1"/>
          <a:r>
            <a:rPr lang="fa-IR" sz="2000" dirty="0">
              <a:cs typeface="B Nazanin" panose="00000400000000000000" pitchFamily="2" charset="-78"/>
            </a:rPr>
            <a:t>حقوق و دستمزد و پاداش و کمیت و کیفیت در نظر گرفته شده است </a:t>
          </a:r>
        </a:p>
      </dgm:t>
    </dgm:pt>
    <dgm:pt modelId="{90FCE43A-4311-4BF1-B184-6BE641900082}" type="parTrans" cxnId="{06AB83AE-95A4-46D0-AEEF-648C44D849EB}">
      <dgm:prSet/>
      <dgm:spPr/>
      <dgm:t>
        <a:bodyPr/>
        <a:lstStyle/>
        <a:p>
          <a:pPr rtl="1"/>
          <a:endParaRPr lang="fa-IR"/>
        </a:p>
      </dgm:t>
    </dgm:pt>
    <dgm:pt modelId="{28C48459-E915-47E9-B359-5D016A5082E0}" type="sibTrans" cxnId="{06AB83AE-95A4-46D0-AEEF-648C44D849EB}">
      <dgm:prSet/>
      <dgm:spPr/>
      <dgm:t>
        <a:bodyPr/>
        <a:lstStyle/>
        <a:p>
          <a:pPr rtl="1"/>
          <a:endParaRPr lang="fa-IR"/>
        </a:p>
      </dgm:t>
    </dgm:pt>
    <dgm:pt modelId="{D21C7096-614B-47CF-838C-686902BE4B8F}">
      <dgm:prSet phldrT="[Text]" custT="1"/>
      <dgm:spPr/>
      <dgm:t>
        <a:bodyPr/>
        <a:lstStyle/>
        <a:p>
          <a:pPr rtl="1"/>
          <a:r>
            <a:rPr lang="fa-IR" sz="2000" dirty="0">
              <a:cs typeface="B Nazanin" panose="00000400000000000000" pitchFamily="2" charset="-78"/>
            </a:rPr>
            <a:t>تقسیم کار در سازمان رسمی امری اجتناب ناپذیر است</a:t>
          </a:r>
        </a:p>
      </dgm:t>
    </dgm:pt>
    <dgm:pt modelId="{BF605CA9-487A-4561-9055-687336183C24}" type="parTrans" cxnId="{4939EEE7-BE93-4AE9-9393-359CAF4C786E}">
      <dgm:prSet/>
      <dgm:spPr/>
      <dgm:t>
        <a:bodyPr/>
        <a:lstStyle/>
        <a:p>
          <a:pPr rtl="1"/>
          <a:endParaRPr lang="fa-IR"/>
        </a:p>
      </dgm:t>
    </dgm:pt>
    <dgm:pt modelId="{25317A6C-50F2-4E5C-BE7F-5CB97C8E20D0}" type="sibTrans" cxnId="{4939EEE7-BE93-4AE9-9393-359CAF4C786E}">
      <dgm:prSet/>
      <dgm:spPr/>
      <dgm:t>
        <a:bodyPr/>
        <a:lstStyle/>
        <a:p>
          <a:pPr rtl="1"/>
          <a:endParaRPr lang="fa-IR"/>
        </a:p>
      </dgm:t>
    </dgm:pt>
    <dgm:pt modelId="{FEC57294-5834-4E12-8A52-772E41CDEFB4}" type="pres">
      <dgm:prSet presAssocID="{4A0ECC9B-F113-4207-A09C-3575E2A82B30}" presName="Name0" presStyleCnt="0">
        <dgm:presLayoutVars>
          <dgm:chMax val="1"/>
          <dgm:chPref val="1"/>
          <dgm:dir/>
          <dgm:animOne val="branch"/>
          <dgm:animLvl val="lvl"/>
        </dgm:presLayoutVars>
      </dgm:prSet>
      <dgm:spPr/>
      <dgm:t>
        <a:bodyPr/>
        <a:lstStyle/>
        <a:p>
          <a:endParaRPr lang="en-US"/>
        </a:p>
      </dgm:t>
    </dgm:pt>
    <dgm:pt modelId="{7B446EA4-553B-44C2-87CC-69B6E730FFE9}" type="pres">
      <dgm:prSet presAssocID="{BA5D43EB-0D1E-45EF-B714-CE89D3EEF82B}" presName="Parent" presStyleLbl="node0" presStyleIdx="0" presStyleCnt="1" custScaleX="94403">
        <dgm:presLayoutVars>
          <dgm:chMax val="6"/>
          <dgm:chPref val="6"/>
        </dgm:presLayoutVars>
      </dgm:prSet>
      <dgm:spPr/>
      <dgm:t>
        <a:bodyPr/>
        <a:lstStyle/>
        <a:p>
          <a:endParaRPr lang="en-US"/>
        </a:p>
      </dgm:t>
    </dgm:pt>
    <dgm:pt modelId="{32DC073A-ED4E-4999-AF7C-90C752919B7B}" type="pres">
      <dgm:prSet presAssocID="{643986DA-5A19-4104-A6D2-26042EEB5536}" presName="Accent1" presStyleCnt="0"/>
      <dgm:spPr/>
    </dgm:pt>
    <dgm:pt modelId="{9F4F5D64-A3B8-48CE-B4E4-656C030D77FF}" type="pres">
      <dgm:prSet presAssocID="{643986DA-5A19-4104-A6D2-26042EEB5536}" presName="Accent" presStyleLbl="bgShp" presStyleIdx="0" presStyleCnt="6"/>
      <dgm:spPr/>
    </dgm:pt>
    <dgm:pt modelId="{B8A15C74-DCBB-45F6-A917-2DBA20C94AC8}" type="pres">
      <dgm:prSet presAssocID="{643986DA-5A19-4104-A6D2-26042EEB5536}" presName="Child1" presStyleLbl="node1" presStyleIdx="0" presStyleCnt="6" custScaleX="156787" custScaleY="99246" custLinFactNeighborX="0" custLinFactNeighborY="4353">
        <dgm:presLayoutVars>
          <dgm:chMax val="0"/>
          <dgm:chPref val="0"/>
          <dgm:bulletEnabled val="1"/>
        </dgm:presLayoutVars>
      </dgm:prSet>
      <dgm:spPr/>
      <dgm:t>
        <a:bodyPr/>
        <a:lstStyle/>
        <a:p>
          <a:endParaRPr lang="en-US"/>
        </a:p>
      </dgm:t>
    </dgm:pt>
    <dgm:pt modelId="{A779CC3C-FB20-4BBF-962C-242349A568C2}" type="pres">
      <dgm:prSet presAssocID="{43A4652E-DE19-42C3-9E75-287CB0A65FCE}" presName="Accent2" presStyleCnt="0"/>
      <dgm:spPr/>
    </dgm:pt>
    <dgm:pt modelId="{91B1D12A-5F44-4309-AB18-DBF8609C8035}" type="pres">
      <dgm:prSet presAssocID="{43A4652E-DE19-42C3-9E75-287CB0A65FCE}" presName="Accent" presStyleLbl="bgShp" presStyleIdx="1" presStyleCnt="6"/>
      <dgm:spPr/>
    </dgm:pt>
    <dgm:pt modelId="{16750E2B-A067-4654-92AA-880E9A029EB3}" type="pres">
      <dgm:prSet presAssocID="{43A4652E-DE19-42C3-9E75-287CB0A65FCE}" presName="Child2" presStyleLbl="node1" presStyleIdx="1" presStyleCnt="6" custScaleX="127558" custScaleY="83399" custLinFactNeighborX="2598" custLinFactNeighborY="4003">
        <dgm:presLayoutVars>
          <dgm:chMax val="0"/>
          <dgm:chPref val="0"/>
          <dgm:bulletEnabled val="1"/>
        </dgm:presLayoutVars>
      </dgm:prSet>
      <dgm:spPr/>
      <dgm:t>
        <a:bodyPr/>
        <a:lstStyle/>
        <a:p>
          <a:endParaRPr lang="en-US"/>
        </a:p>
      </dgm:t>
    </dgm:pt>
    <dgm:pt modelId="{A687C5DB-A6E2-468F-BB0A-F5FB0C9976D4}" type="pres">
      <dgm:prSet presAssocID="{3122EDBF-AF8C-45A6-8623-641A464439E5}" presName="Accent3" presStyleCnt="0"/>
      <dgm:spPr/>
    </dgm:pt>
    <dgm:pt modelId="{7B85349D-B30B-48AB-9196-E42E2E41CD0A}" type="pres">
      <dgm:prSet presAssocID="{3122EDBF-AF8C-45A6-8623-641A464439E5}" presName="Accent" presStyleLbl="bgShp" presStyleIdx="2" presStyleCnt="6"/>
      <dgm:spPr/>
    </dgm:pt>
    <dgm:pt modelId="{984DDF92-DF64-4076-BBFD-4D076B51DC0E}" type="pres">
      <dgm:prSet presAssocID="{3122EDBF-AF8C-45A6-8623-641A464439E5}" presName="Child3" presStyleLbl="node1" presStyleIdx="2" presStyleCnt="6" custScaleX="137949">
        <dgm:presLayoutVars>
          <dgm:chMax val="0"/>
          <dgm:chPref val="0"/>
          <dgm:bulletEnabled val="1"/>
        </dgm:presLayoutVars>
      </dgm:prSet>
      <dgm:spPr/>
      <dgm:t>
        <a:bodyPr/>
        <a:lstStyle/>
        <a:p>
          <a:endParaRPr lang="en-US"/>
        </a:p>
      </dgm:t>
    </dgm:pt>
    <dgm:pt modelId="{E189F0EB-2EB6-4406-8BD3-5DE066C50EDE}" type="pres">
      <dgm:prSet presAssocID="{3DAFDA3A-EE44-4D3A-A903-DC1B4BC3F48D}" presName="Accent4" presStyleCnt="0"/>
      <dgm:spPr/>
    </dgm:pt>
    <dgm:pt modelId="{5817DDEC-3497-40E2-906B-210C89736821}" type="pres">
      <dgm:prSet presAssocID="{3DAFDA3A-EE44-4D3A-A903-DC1B4BC3F48D}" presName="Accent" presStyleLbl="bgShp" presStyleIdx="3" presStyleCnt="6"/>
      <dgm:spPr/>
    </dgm:pt>
    <dgm:pt modelId="{C7BC33EA-B290-4E3B-98A3-709613A46D3A}" type="pres">
      <dgm:prSet presAssocID="{3DAFDA3A-EE44-4D3A-A903-DC1B4BC3F48D}" presName="Child4" presStyleLbl="node1" presStyleIdx="3" presStyleCnt="6" custScaleX="131160" custScaleY="103807" custLinFactNeighborX="2598" custLinFactNeighborY="1001">
        <dgm:presLayoutVars>
          <dgm:chMax val="0"/>
          <dgm:chPref val="0"/>
          <dgm:bulletEnabled val="1"/>
        </dgm:presLayoutVars>
      </dgm:prSet>
      <dgm:spPr/>
      <dgm:t>
        <a:bodyPr/>
        <a:lstStyle/>
        <a:p>
          <a:endParaRPr lang="en-US"/>
        </a:p>
      </dgm:t>
    </dgm:pt>
    <dgm:pt modelId="{A8CB6558-DE03-4DB7-83CB-A56C25A20B0F}" type="pres">
      <dgm:prSet presAssocID="{FE377492-F164-4C4F-8FC5-634C4D05CB64}" presName="Accent5" presStyleCnt="0"/>
      <dgm:spPr/>
    </dgm:pt>
    <dgm:pt modelId="{AB99307F-6417-4B4C-BED4-EE401A8496B3}" type="pres">
      <dgm:prSet presAssocID="{FE377492-F164-4C4F-8FC5-634C4D05CB64}" presName="Accent" presStyleLbl="bgShp" presStyleIdx="4" presStyleCnt="6"/>
      <dgm:spPr/>
    </dgm:pt>
    <dgm:pt modelId="{67298797-B11D-4DE5-B977-579B16735E4B}" type="pres">
      <dgm:prSet presAssocID="{FE377492-F164-4C4F-8FC5-634C4D05CB64}" presName="Child5" presStyleLbl="node1" presStyleIdx="4" presStyleCnt="6" custScaleX="146484">
        <dgm:presLayoutVars>
          <dgm:chMax val="0"/>
          <dgm:chPref val="0"/>
          <dgm:bulletEnabled val="1"/>
        </dgm:presLayoutVars>
      </dgm:prSet>
      <dgm:spPr/>
      <dgm:t>
        <a:bodyPr/>
        <a:lstStyle/>
        <a:p>
          <a:endParaRPr lang="en-US"/>
        </a:p>
      </dgm:t>
    </dgm:pt>
    <dgm:pt modelId="{B5A99B50-BD9E-4211-9741-81ADB4BC828D}" type="pres">
      <dgm:prSet presAssocID="{D21C7096-614B-47CF-838C-686902BE4B8F}" presName="Accent6" presStyleCnt="0"/>
      <dgm:spPr/>
    </dgm:pt>
    <dgm:pt modelId="{EA51203E-8010-4724-8F07-601EADC3B790}" type="pres">
      <dgm:prSet presAssocID="{D21C7096-614B-47CF-838C-686902BE4B8F}" presName="Accent" presStyleLbl="bgShp" presStyleIdx="5" presStyleCnt="6"/>
      <dgm:spPr/>
    </dgm:pt>
    <dgm:pt modelId="{6C5D779C-7122-48FC-BE26-A9D0E8C5B3C8}" type="pres">
      <dgm:prSet presAssocID="{D21C7096-614B-47CF-838C-686902BE4B8F}" presName="Child6" presStyleLbl="node1" presStyleIdx="5" presStyleCnt="6" custScaleX="123950" custScaleY="84469" custLinFactNeighborY="5004">
        <dgm:presLayoutVars>
          <dgm:chMax val="0"/>
          <dgm:chPref val="0"/>
          <dgm:bulletEnabled val="1"/>
        </dgm:presLayoutVars>
      </dgm:prSet>
      <dgm:spPr/>
      <dgm:t>
        <a:bodyPr/>
        <a:lstStyle/>
        <a:p>
          <a:endParaRPr lang="en-US"/>
        </a:p>
      </dgm:t>
    </dgm:pt>
  </dgm:ptLst>
  <dgm:cxnLst>
    <dgm:cxn modelId="{4939EEE7-BE93-4AE9-9393-359CAF4C786E}" srcId="{BA5D43EB-0D1E-45EF-B714-CE89D3EEF82B}" destId="{D21C7096-614B-47CF-838C-686902BE4B8F}" srcOrd="5" destOrd="0" parTransId="{BF605CA9-487A-4561-9055-687336183C24}" sibTransId="{25317A6C-50F2-4E5C-BE7F-5CB97C8E20D0}"/>
    <dgm:cxn modelId="{CD275190-455E-4B91-805C-5F8D8BCD6BE0}" srcId="{BA5D43EB-0D1E-45EF-B714-CE89D3EEF82B}" destId="{3DAFDA3A-EE44-4D3A-A903-DC1B4BC3F48D}" srcOrd="3" destOrd="0" parTransId="{F32556BB-8684-42B4-9877-6809EC775AD9}" sibTransId="{473F2138-A5DF-413D-9EF6-ABEF71FC080A}"/>
    <dgm:cxn modelId="{1FA5D8A0-DF85-4D45-AD48-EA383C38582A}" type="presOf" srcId="{D21C7096-614B-47CF-838C-686902BE4B8F}" destId="{6C5D779C-7122-48FC-BE26-A9D0E8C5B3C8}" srcOrd="0" destOrd="0" presId="urn:microsoft.com/office/officeart/2011/layout/HexagonRadial"/>
    <dgm:cxn modelId="{460DFBCE-977C-43B7-966A-293B7A1949F0}" type="presOf" srcId="{FE377492-F164-4C4F-8FC5-634C4D05CB64}" destId="{67298797-B11D-4DE5-B977-579B16735E4B}" srcOrd="0" destOrd="0" presId="urn:microsoft.com/office/officeart/2011/layout/HexagonRadial"/>
    <dgm:cxn modelId="{E7DBB0B3-D540-4877-9CCD-B17D73EED576}" type="presOf" srcId="{BA5D43EB-0D1E-45EF-B714-CE89D3EEF82B}" destId="{7B446EA4-553B-44C2-87CC-69B6E730FFE9}" srcOrd="0" destOrd="0" presId="urn:microsoft.com/office/officeart/2011/layout/HexagonRadial"/>
    <dgm:cxn modelId="{2AD5F29D-3A1B-4E47-8A8A-012CA599D783}" type="presOf" srcId="{643986DA-5A19-4104-A6D2-26042EEB5536}" destId="{B8A15C74-DCBB-45F6-A917-2DBA20C94AC8}" srcOrd="0" destOrd="0" presId="urn:microsoft.com/office/officeart/2011/layout/HexagonRadial"/>
    <dgm:cxn modelId="{7B91949E-2571-4476-93FB-4FF16AFFC431}" srcId="{BA5D43EB-0D1E-45EF-B714-CE89D3EEF82B}" destId="{43A4652E-DE19-42C3-9E75-287CB0A65FCE}" srcOrd="1" destOrd="0" parTransId="{FD544A27-5CF3-47AB-BAD2-35A757F6ACF9}" sibTransId="{E109CD2B-B4A7-4B89-B491-AE48B557D7D2}"/>
    <dgm:cxn modelId="{D75BE143-4D26-4BCA-A42F-CCDEFE0DF6DF}" type="presOf" srcId="{4A0ECC9B-F113-4207-A09C-3575E2A82B30}" destId="{FEC57294-5834-4E12-8A52-772E41CDEFB4}" srcOrd="0" destOrd="0" presId="urn:microsoft.com/office/officeart/2011/layout/HexagonRadial"/>
    <dgm:cxn modelId="{C6BEF32F-5ED6-41E6-A646-45DE321B0529}" srcId="{BA5D43EB-0D1E-45EF-B714-CE89D3EEF82B}" destId="{643986DA-5A19-4104-A6D2-26042EEB5536}" srcOrd="0" destOrd="0" parTransId="{785289E8-6EDD-429E-B841-5C3618D8BC1F}" sibTransId="{AF6465FC-0D46-42A0-8FAA-04C471CC13E7}"/>
    <dgm:cxn modelId="{664C747F-31D7-4F90-AB6E-268945473421}" srcId="{BA5D43EB-0D1E-45EF-B714-CE89D3EEF82B}" destId="{3122EDBF-AF8C-45A6-8623-641A464439E5}" srcOrd="2" destOrd="0" parTransId="{79D89144-CE9C-4A38-8FFA-04D55BCF476D}" sibTransId="{8B328BAC-9FBC-4C75-AEE5-52403C452BA5}"/>
    <dgm:cxn modelId="{4C96B83D-BE70-4FF5-B5E1-0E0DB80DA8BE}" type="presOf" srcId="{43A4652E-DE19-42C3-9E75-287CB0A65FCE}" destId="{16750E2B-A067-4654-92AA-880E9A029EB3}" srcOrd="0" destOrd="0" presId="urn:microsoft.com/office/officeart/2011/layout/HexagonRadial"/>
    <dgm:cxn modelId="{06AB83AE-95A4-46D0-AEEF-648C44D849EB}" srcId="{BA5D43EB-0D1E-45EF-B714-CE89D3EEF82B}" destId="{FE377492-F164-4C4F-8FC5-634C4D05CB64}" srcOrd="4" destOrd="0" parTransId="{90FCE43A-4311-4BF1-B184-6BE641900082}" sibTransId="{28C48459-E915-47E9-B359-5D016A5082E0}"/>
    <dgm:cxn modelId="{901804C2-4C20-4030-8025-1CF3B216C210}" srcId="{4A0ECC9B-F113-4207-A09C-3575E2A82B30}" destId="{BA5D43EB-0D1E-45EF-B714-CE89D3EEF82B}" srcOrd="0" destOrd="0" parTransId="{E36FF197-8B49-440C-B805-76BD481D0EBA}" sibTransId="{D15F4E21-27A4-41F8-87F3-1BAC7F924012}"/>
    <dgm:cxn modelId="{40F1BE04-1DD5-4756-A95A-EEC5B933E2C4}" type="presOf" srcId="{3122EDBF-AF8C-45A6-8623-641A464439E5}" destId="{984DDF92-DF64-4076-BBFD-4D076B51DC0E}" srcOrd="0" destOrd="0" presId="urn:microsoft.com/office/officeart/2011/layout/HexagonRadial"/>
    <dgm:cxn modelId="{5403D8E6-EC59-4EA0-BA37-CBD52868A24F}" type="presOf" srcId="{3DAFDA3A-EE44-4D3A-A903-DC1B4BC3F48D}" destId="{C7BC33EA-B290-4E3B-98A3-709613A46D3A}" srcOrd="0" destOrd="0" presId="urn:microsoft.com/office/officeart/2011/layout/HexagonRadial"/>
    <dgm:cxn modelId="{36986741-21B2-40ED-ACF4-5B112813E190}" type="presParOf" srcId="{FEC57294-5834-4E12-8A52-772E41CDEFB4}" destId="{7B446EA4-553B-44C2-87CC-69B6E730FFE9}" srcOrd="0" destOrd="0" presId="urn:microsoft.com/office/officeart/2011/layout/HexagonRadial"/>
    <dgm:cxn modelId="{DB472F3D-6746-4F37-ACC9-F3EC061889DC}" type="presParOf" srcId="{FEC57294-5834-4E12-8A52-772E41CDEFB4}" destId="{32DC073A-ED4E-4999-AF7C-90C752919B7B}" srcOrd="1" destOrd="0" presId="urn:microsoft.com/office/officeart/2011/layout/HexagonRadial"/>
    <dgm:cxn modelId="{843F4C5B-87CB-4036-B706-78A385737DCF}" type="presParOf" srcId="{32DC073A-ED4E-4999-AF7C-90C752919B7B}" destId="{9F4F5D64-A3B8-48CE-B4E4-656C030D77FF}" srcOrd="0" destOrd="0" presId="urn:microsoft.com/office/officeart/2011/layout/HexagonRadial"/>
    <dgm:cxn modelId="{BF2F62D1-9CBD-48D1-87A1-F6EA1B07F5BE}" type="presParOf" srcId="{FEC57294-5834-4E12-8A52-772E41CDEFB4}" destId="{B8A15C74-DCBB-45F6-A917-2DBA20C94AC8}" srcOrd="2" destOrd="0" presId="urn:microsoft.com/office/officeart/2011/layout/HexagonRadial"/>
    <dgm:cxn modelId="{B0814361-EA90-442E-BDF6-0E75D24AED6A}" type="presParOf" srcId="{FEC57294-5834-4E12-8A52-772E41CDEFB4}" destId="{A779CC3C-FB20-4BBF-962C-242349A568C2}" srcOrd="3" destOrd="0" presId="urn:microsoft.com/office/officeart/2011/layout/HexagonRadial"/>
    <dgm:cxn modelId="{D31B3BE5-762C-4AB4-B85E-7CDDC1D0BAC2}" type="presParOf" srcId="{A779CC3C-FB20-4BBF-962C-242349A568C2}" destId="{91B1D12A-5F44-4309-AB18-DBF8609C8035}" srcOrd="0" destOrd="0" presId="urn:microsoft.com/office/officeart/2011/layout/HexagonRadial"/>
    <dgm:cxn modelId="{ECFBC6B8-71C0-44DA-B39C-86594935A644}" type="presParOf" srcId="{FEC57294-5834-4E12-8A52-772E41CDEFB4}" destId="{16750E2B-A067-4654-92AA-880E9A029EB3}" srcOrd="4" destOrd="0" presId="urn:microsoft.com/office/officeart/2011/layout/HexagonRadial"/>
    <dgm:cxn modelId="{F944D5FF-E096-4423-9607-AE6BF47C4CCE}" type="presParOf" srcId="{FEC57294-5834-4E12-8A52-772E41CDEFB4}" destId="{A687C5DB-A6E2-468F-BB0A-F5FB0C9976D4}" srcOrd="5" destOrd="0" presId="urn:microsoft.com/office/officeart/2011/layout/HexagonRadial"/>
    <dgm:cxn modelId="{C04AB256-A143-4E9F-87AF-D6CCAAEA96B1}" type="presParOf" srcId="{A687C5DB-A6E2-468F-BB0A-F5FB0C9976D4}" destId="{7B85349D-B30B-48AB-9196-E42E2E41CD0A}" srcOrd="0" destOrd="0" presId="urn:microsoft.com/office/officeart/2011/layout/HexagonRadial"/>
    <dgm:cxn modelId="{A01F86C3-09B9-49D2-B645-4E81312D39E0}" type="presParOf" srcId="{FEC57294-5834-4E12-8A52-772E41CDEFB4}" destId="{984DDF92-DF64-4076-BBFD-4D076B51DC0E}" srcOrd="6" destOrd="0" presId="urn:microsoft.com/office/officeart/2011/layout/HexagonRadial"/>
    <dgm:cxn modelId="{CC24B8E2-7D01-40BA-9A3D-D713DF28BF36}" type="presParOf" srcId="{FEC57294-5834-4E12-8A52-772E41CDEFB4}" destId="{E189F0EB-2EB6-4406-8BD3-5DE066C50EDE}" srcOrd="7" destOrd="0" presId="urn:microsoft.com/office/officeart/2011/layout/HexagonRadial"/>
    <dgm:cxn modelId="{4317D154-9DF2-4179-B2B4-8B6784E8187E}" type="presParOf" srcId="{E189F0EB-2EB6-4406-8BD3-5DE066C50EDE}" destId="{5817DDEC-3497-40E2-906B-210C89736821}" srcOrd="0" destOrd="0" presId="urn:microsoft.com/office/officeart/2011/layout/HexagonRadial"/>
    <dgm:cxn modelId="{B6079A09-7CF0-4810-803F-4D48778B4C79}" type="presParOf" srcId="{FEC57294-5834-4E12-8A52-772E41CDEFB4}" destId="{C7BC33EA-B290-4E3B-98A3-709613A46D3A}" srcOrd="8" destOrd="0" presId="urn:microsoft.com/office/officeart/2011/layout/HexagonRadial"/>
    <dgm:cxn modelId="{33DEF79C-B186-4E88-8F55-22C1DD774EE1}" type="presParOf" srcId="{FEC57294-5834-4E12-8A52-772E41CDEFB4}" destId="{A8CB6558-DE03-4DB7-83CB-A56C25A20B0F}" srcOrd="9" destOrd="0" presId="urn:microsoft.com/office/officeart/2011/layout/HexagonRadial"/>
    <dgm:cxn modelId="{FDE73CD3-DC02-4F70-9176-2D66FB74080D}" type="presParOf" srcId="{A8CB6558-DE03-4DB7-83CB-A56C25A20B0F}" destId="{AB99307F-6417-4B4C-BED4-EE401A8496B3}" srcOrd="0" destOrd="0" presId="urn:microsoft.com/office/officeart/2011/layout/HexagonRadial"/>
    <dgm:cxn modelId="{E1CCC759-F597-4E4F-8D9D-0BB9B880FB06}" type="presParOf" srcId="{FEC57294-5834-4E12-8A52-772E41CDEFB4}" destId="{67298797-B11D-4DE5-B977-579B16735E4B}" srcOrd="10" destOrd="0" presId="urn:microsoft.com/office/officeart/2011/layout/HexagonRadial"/>
    <dgm:cxn modelId="{119E5B37-0656-4588-B8D6-21BD48031ABD}" type="presParOf" srcId="{FEC57294-5834-4E12-8A52-772E41CDEFB4}" destId="{B5A99B50-BD9E-4211-9741-81ADB4BC828D}" srcOrd="11" destOrd="0" presId="urn:microsoft.com/office/officeart/2011/layout/HexagonRadial"/>
    <dgm:cxn modelId="{B83AA419-4168-4E73-BCD5-7F1CBBCFC666}" type="presParOf" srcId="{B5A99B50-BD9E-4211-9741-81ADB4BC828D}" destId="{EA51203E-8010-4724-8F07-601EADC3B790}" srcOrd="0" destOrd="0" presId="urn:microsoft.com/office/officeart/2011/layout/HexagonRadial"/>
    <dgm:cxn modelId="{29DCE593-9931-48B6-A6AF-061127974DF9}" type="presParOf" srcId="{FEC57294-5834-4E12-8A52-772E41CDEFB4}" destId="{6C5D779C-7122-48FC-BE26-A9D0E8C5B3C8}"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6AC171F-7D90-40F6-A6EC-9BB6BF4FCAC4}" type="doc">
      <dgm:prSet loTypeId="urn:microsoft.com/office/officeart/2005/8/layout/equation2" loCatId="process" qsTypeId="urn:microsoft.com/office/officeart/2005/8/quickstyle/simple1" qsCatId="simple" csTypeId="urn:microsoft.com/office/officeart/2005/8/colors/accent1_2" csCatId="accent1" phldr="1"/>
      <dgm:spPr/>
    </dgm:pt>
    <dgm:pt modelId="{5485BC82-6AFD-499B-A545-327D51DC2DB1}">
      <dgm:prSet phldrT="[Text]"/>
      <dgm:spPr/>
      <dgm:t>
        <a:bodyPr/>
        <a:lstStyle/>
        <a:p>
          <a:pPr rtl="1"/>
          <a:r>
            <a:rPr lang="fa-IR" dirty="0">
              <a:cs typeface="B Nazanin" panose="00000400000000000000" pitchFamily="2" charset="-78"/>
            </a:rPr>
            <a:t>1 – گروه های رسمی </a:t>
          </a:r>
        </a:p>
      </dgm:t>
    </dgm:pt>
    <dgm:pt modelId="{491664D5-53F5-4F2A-A6BC-57B110F3B4D1}" type="parTrans" cxnId="{1E752AC9-97F3-4EE2-8557-9601D08CB73E}">
      <dgm:prSet/>
      <dgm:spPr/>
      <dgm:t>
        <a:bodyPr/>
        <a:lstStyle/>
        <a:p>
          <a:pPr rtl="1"/>
          <a:endParaRPr lang="fa-IR"/>
        </a:p>
      </dgm:t>
    </dgm:pt>
    <dgm:pt modelId="{1329AC23-3515-482C-A791-706F739AFC81}" type="sibTrans" cxnId="{1E752AC9-97F3-4EE2-8557-9601D08CB73E}">
      <dgm:prSet/>
      <dgm:spPr/>
      <dgm:t>
        <a:bodyPr/>
        <a:lstStyle/>
        <a:p>
          <a:pPr rtl="1"/>
          <a:endParaRPr lang="fa-IR"/>
        </a:p>
      </dgm:t>
    </dgm:pt>
    <dgm:pt modelId="{93FEA6D9-A265-423A-A8F5-5734DD6A696D}">
      <dgm:prSet phldrT="[Text]" custT="1"/>
      <dgm:spPr/>
      <dgm:t>
        <a:bodyPr/>
        <a:lstStyle/>
        <a:p>
          <a:pPr rtl="1"/>
          <a:r>
            <a:rPr lang="fa-IR" sz="2800" dirty="0">
              <a:cs typeface="B Nazanin" panose="00000400000000000000" pitchFamily="2" charset="-78"/>
            </a:rPr>
            <a:t>2 – گروه های غیر رسمی</a:t>
          </a:r>
        </a:p>
      </dgm:t>
    </dgm:pt>
    <dgm:pt modelId="{4016277A-8CAA-457E-9F57-BC2A9D72D335}" type="parTrans" cxnId="{94D069FB-81D3-4EC2-837F-832F0307FDA2}">
      <dgm:prSet/>
      <dgm:spPr/>
      <dgm:t>
        <a:bodyPr/>
        <a:lstStyle/>
        <a:p>
          <a:pPr rtl="1"/>
          <a:endParaRPr lang="fa-IR"/>
        </a:p>
      </dgm:t>
    </dgm:pt>
    <dgm:pt modelId="{CBD04364-1AA4-4498-8A7A-668BC7D38980}" type="sibTrans" cxnId="{94D069FB-81D3-4EC2-837F-832F0307FDA2}">
      <dgm:prSet/>
      <dgm:spPr/>
      <dgm:t>
        <a:bodyPr/>
        <a:lstStyle/>
        <a:p>
          <a:pPr rtl="1"/>
          <a:endParaRPr lang="fa-IR"/>
        </a:p>
      </dgm:t>
    </dgm:pt>
    <dgm:pt modelId="{7D45FAEE-8AAD-46F1-936E-43C712211F4D}">
      <dgm:prSet phldrT="[Text]"/>
      <dgm:spPr/>
      <dgm:t>
        <a:bodyPr/>
        <a:lstStyle/>
        <a:p>
          <a:pPr rtl="1"/>
          <a:r>
            <a:rPr lang="fa-IR" dirty="0">
              <a:cs typeface="B Nazanin" panose="00000400000000000000" pitchFamily="2" charset="-78"/>
            </a:rPr>
            <a:t>انواع گروه ها :</a:t>
          </a:r>
        </a:p>
      </dgm:t>
    </dgm:pt>
    <dgm:pt modelId="{A6C2B07A-578C-47DA-AA98-4D5B86CCE259}" type="parTrans" cxnId="{59C6A652-0D00-45EC-A571-2FB53617B4F3}">
      <dgm:prSet/>
      <dgm:spPr/>
      <dgm:t>
        <a:bodyPr/>
        <a:lstStyle/>
        <a:p>
          <a:pPr rtl="1"/>
          <a:endParaRPr lang="fa-IR"/>
        </a:p>
      </dgm:t>
    </dgm:pt>
    <dgm:pt modelId="{C30D7D26-B4EE-4E50-B91D-B880AF6C5DC7}" type="sibTrans" cxnId="{59C6A652-0D00-45EC-A571-2FB53617B4F3}">
      <dgm:prSet/>
      <dgm:spPr/>
      <dgm:t>
        <a:bodyPr/>
        <a:lstStyle/>
        <a:p>
          <a:pPr rtl="1"/>
          <a:endParaRPr lang="fa-IR"/>
        </a:p>
      </dgm:t>
    </dgm:pt>
    <dgm:pt modelId="{9E6F5602-D285-43C6-AACD-5331567C3D89}" type="pres">
      <dgm:prSet presAssocID="{D6AC171F-7D90-40F6-A6EC-9BB6BF4FCAC4}" presName="Name0" presStyleCnt="0">
        <dgm:presLayoutVars>
          <dgm:dir/>
          <dgm:resizeHandles val="exact"/>
        </dgm:presLayoutVars>
      </dgm:prSet>
      <dgm:spPr/>
    </dgm:pt>
    <dgm:pt modelId="{79A2292C-D4F7-474B-9EB8-7CFA34E42487}" type="pres">
      <dgm:prSet presAssocID="{D6AC171F-7D90-40F6-A6EC-9BB6BF4FCAC4}" presName="vNodes" presStyleCnt="0"/>
      <dgm:spPr/>
    </dgm:pt>
    <dgm:pt modelId="{09CE227B-9054-422A-8F0B-430F64C4D4A5}" type="pres">
      <dgm:prSet presAssocID="{5485BC82-6AFD-499B-A545-327D51DC2DB1}" presName="node" presStyleLbl="node1" presStyleIdx="0" presStyleCnt="3">
        <dgm:presLayoutVars>
          <dgm:bulletEnabled val="1"/>
        </dgm:presLayoutVars>
      </dgm:prSet>
      <dgm:spPr/>
      <dgm:t>
        <a:bodyPr/>
        <a:lstStyle/>
        <a:p>
          <a:endParaRPr lang="en-US"/>
        </a:p>
      </dgm:t>
    </dgm:pt>
    <dgm:pt modelId="{D21783DA-EEFA-42A4-829D-CD513EDE1903}" type="pres">
      <dgm:prSet presAssocID="{1329AC23-3515-482C-A791-706F739AFC81}" presName="spacerT" presStyleCnt="0"/>
      <dgm:spPr/>
    </dgm:pt>
    <dgm:pt modelId="{5EFE029F-B254-4660-87A5-614AFCE787BB}" type="pres">
      <dgm:prSet presAssocID="{1329AC23-3515-482C-A791-706F739AFC81}" presName="sibTrans" presStyleLbl="sibTrans2D1" presStyleIdx="0" presStyleCnt="2"/>
      <dgm:spPr/>
      <dgm:t>
        <a:bodyPr/>
        <a:lstStyle/>
        <a:p>
          <a:endParaRPr lang="en-US"/>
        </a:p>
      </dgm:t>
    </dgm:pt>
    <dgm:pt modelId="{DA32BBCC-D80D-4BE0-B27A-DCC0B1A6E29E}" type="pres">
      <dgm:prSet presAssocID="{1329AC23-3515-482C-A791-706F739AFC81}" presName="spacerB" presStyleCnt="0"/>
      <dgm:spPr/>
    </dgm:pt>
    <dgm:pt modelId="{9DFF2826-ED56-480B-B5DA-D4BE6883FF4A}" type="pres">
      <dgm:prSet presAssocID="{93FEA6D9-A265-423A-A8F5-5734DD6A696D}" presName="node" presStyleLbl="node1" presStyleIdx="1" presStyleCnt="3">
        <dgm:presLayoutVars>
          <dgm:bulletEnabled val="1"/>
        </dgm:presLayoutVars>
      </dgm:prSet>
      <dgm:spPr/>
      <dgm:t>
        <a:bodyPr/>
        <a:lstStyle/>
        <a:p>
          <a:endParaRPr lang="en-US"/>
        </a:p>
      </dgm:t>
    </dgm:pt>
    <dgm:pt modelId="{C28D76C5-4864-40ED-8492-4A6E263CC7CE}" type="pres">
      <dgm:prSet presAssocID="{D6AC171F-7D90-40F6-A6EC-9BB6BF4FCAC4}" presName="sibTransLast" presStyleLbl="sibTrans2D1" presStyleIdx="1" presStyleCnt="2"/>
      <dgm:spPr/>
      <dgm:t>
        <a:bodyPr/>
        <a:lstStyle/>
        <a:p>
          <a:endParaRPr lang="en-US"/>
        </a:p>
      </dgm:t>
    </dgm:pt>
    <dgm:pt modelId="{29FAAA2D-BB63-4D2B-AD58-9F3E6C036FEB}" type="pres">
      <dgm:prSet presAssocID="{D6AC171F-7D90-40F6-A6EC-9BB6BF4FCAC4}" presName="connectorText" presStyleLbl="sibTrans2D1" presStyleIdx="1" presStyleCnt="2"/>
      <dgm:spPr/>
      <dgm:t>
        <a:bodyPr/>
        <a:lstStyle/>
        <a:p>
          <a:endParaRPr lang="en-US"/>
        </a:p>
      </dgm:t>
    </dgm:pt>
    <dgm:pt modelId="{9504229F-7783-4B59-9BD5-C96C89B4A301}" type="pres">
      <dgm:prSet presAssocID="{D6AC171F-7D90-40F6-A6EC-9BB6BF4FCAC4}" presName="lastNode" presStyleLbl="node1" presStyleIdx="2" presStyleCnt="3">
        <dgm:presLayoutVars>
          <dgm:bulletEnabled val="1"/>
        </dgm:presLayoutVars>
      </dgm:prSet>
      <dgm:spPr/>
      <dgm:t>
        <a:bodyPr/>
        <a:lstStyle/>
        <a:p>
          <a:endParaRPr lang="en-US"/>
        </a:p>
      </dgm:t>
    </dgm:pt>
  </dgm:ptLst>
  <dgm:cxnLst>
    <dgm:cxn modelId="{1B1073FD-18F2-419B-954B-4C35B2C49B00}" type="presOf" srcId="{7D45FAEE-8AAD-46F1-936E-43C712211F4D}" destId="{9504229F-7783-4B59-9BD5-C96C89B4A301}" srcOrd="0" destOrd="0" presId="urn:microsoft.com/office/officeart/2005/8/layout/equation2"/>
    <dgm:cxn modelId="{1E752AC9-97F3-4EE2-8557-9601D08CB73E}" srcId="{D6AC171F-7D90-40F6-A6EC-9BB6BF4FCAC4}" destId="{5485BC82-6AFD-499B-A545-327D51DC2DB1}" srcOrd="0" destOrd="0" parTransId="{491664D5-53F5-4F2A-A6BC-57B110F3B4D1}" sibTransId="{1329AC23-3515-482C-A791-706F739AFC81}"/>
    <dgm:cxn modelId="{59C6A652-0D00-45EC-A571-2FB53617B4F3}" srcId="{D6AC171F-7D90-40F6-A6EC-9BB6BF4FCAC4}" destId="{7D45FAEE-8AAD-46F1-936E-43C712211F4D}" srcOrd="2" destOrd="0" parTransId="{A6C2B07A-578C-47DA-AA98-4D5B86CCE259}" sibTransId="{C30D7D26-B4EE-4E50-B91D-B880AF6C5DC7}"/>
    <dgm:cxn modelId="{E6EC7339-DC50-4D25-85D1-9EBB1AF58F8C}" type="presOf" srcId="{CBD04364-1AA4-4498-8A7A-668BC7D38980}" destId="{29FAAA2D-BB63-4D2B-AD58-9F3E6C036FEB}" srcOrd="1" destOrd="0" presId="urn:microsoft.com/office/officeart/2005/8/layout/equation2"/>
    <dgm:cxn modelId="{E4EE3BB3-8B0D-4246-AB41-8EC8B2723392}" type="presOf" srcId="{1329AC23-3515-482C-A791-706F739AFC81}" destId="{5EFE029F-B254-4660-87A5-614AFCE787BB}" srcOrd="0" destOrd="0" presId="urn:microsoft.com/office/officeart/2005/8/layout/equation2"/>
    <dgm:cxn modelId="{D1365D1C-1DEB-4D10-954E-383648B2A81D}" type="presOf" srcId="{CBD04364-1AA4-4498-8A7A-668BC7D38980}" destId="{C28D76C5-4864-40ED-8492-4A6E263CC7CE}" srcOrd="0" destOrd="0" presId="urn:microsoft.com/office/officeart/2005/8/layout/equation2"/>
    <dgm:cxn modelId="{62E62028-E8DE-4205-B0C8-718903816EFA}" type="presOf" srcId="{93FEA6D9-A265-423A-A8F5-5734DD6A696D}" destId="{9DFF2826-ED56-480B-B5DA-D4BE6883FF4A}" srcOrd="0" destOrd="0" presId="urn:microsoft.com/office/officeart/2005/8/layout/equation2"/>
    <dgm:cxn modelId="{7C9CEA87-7A90-4C8F-90BA-2424E29480E3}" type="presOf" srcId="{5485BC82-6AFD-499B-A545-327D51DC2DB1}" destId="{09CE227B-9054-422A-8F0B-430F64C4D4A5}" srcOrd="0" destOrd="0" presId="urn:microsoft.com/office/officeart/2005/8/layout/equation2"/>
    <dgm:cxn modelId="{94D069FB-81D3-4EC2-837F-832F0307FDA2}" srcId="{D6AC171F-7D90-40F6-A6EC-9BB6BF4FCAC4}" destId="{93FEA6D9-A265-423A-A8F5-5734DD6A696D}" srcOrd="1" destOrd="0" parTransId="{4016277A-8CAA-457E-9F57-BC2A9D72D335}" sibTransId="{CBD04364-1AA4-4498-8A7A-668BC7D38980}"/>
    <dgm:cxn modelId="{4BFEF3EB-E6D3-4387-AD11-2C7AA2A9C20A}" type="presOf" srcId="{D6AC171F-7D90-40F6-A6EC-9BB6BF4FCAC4}" destId="{9E6F5602-D285-43C6-AACD-5331567C3D89}" srcOrd="0" destOrd="0" presId="urn:microsoft.com/office/officeart/2005/8/layout/equation2"/>
    <dgm:cxn modelId="{D454B894-C542-4C7D-92B2-0226DD85B670}" type="presParOf" srcId="{9E6F5602-D285-43C6-AACD-5331567C3D89}" destId="{79A2292C-D4F7-474B-9EB8-7CFA34E42487}" srcOrd="0" destOrd="0" presId="urn:microsoft.com/office/officeart/2005/8/layout/equation2"/>
    <dgm:cxn modelId="{32157824-D9CA-4397-A2C7-6EB9606B742E}" type="presParOf" srcId="{79A2292C-D4F7-474B-9EB8-7CFA34E42487}" destId="{09CE227B-9054-422A-8F0B-430F64C4D4A5}" srcOrd="0" destOrd="0" presId="urn:microsoft.com/office/officeart/2005/8/layout/equation2"/>
    <dgm:cxn modelId="{B562A839-DE79-4A8F-BB8F-69E6AA37C9BC}" type="presParOf" srcId="{79A2292C-D4F7-474B-9EB8-7CFA34E42487}" destId="{D21783DA-EEFA-42A4-829D-CD513EDE1903}" srcOrd="1" destOrd="0" presId="urn:microsoft.com/office/officeart/2005/8/layout/equation2"/>
    <dgm:cxn modelId="{00D1F3CB-4A77-416A-831D-93E70C32BA93}" type="presParOf" srcId="{79A2292C-D4F7-474B-9EB8-7CFA34E42487}" destId="{5EFE029F-B254-4660-87A5-614AFCE787BB}" srcOrd="2" destOrd="0" presId="urn:microsoft.com/office/officeart/2005/8/layout/equation2"/>
    <dgm:cxn modelId="{5045BE93-36EF-423B-9E19-0DAD33D77170}" type="presParOf" srcId="{79A2292C-D4F7-474B-9EB8-7CFA34E42487}" destId="{DA32BBCC-D80D-4BE0-B27A-DCC0B1A6E29E}" srcOrd="3" destOrd="0" presId="urn:microsoft.com/office/officeart/2005/8/layout/equation2"/>
    <dgm:cxn modelId="{DE2D89E2-309A-4374-A2B9-67A01956D37C}" type="presParOf" srcId="{79A2292C-D4F7-474B-9EB8-7CFA34E42487}" destId="{9DFF2826-ED56-480B-B5DA-D4BE6883FF4A}" srcOrd="4" destOrd="0" presId="urn:microsoft.com/office/officeart/2005/8/layout/equation2"/>
    <dgm:cxn modelId="{55BBB8FA-5C65-4D46-9EB8-B2BD6FCCB367}" type="presParOf" srcId="{9E6F5602-D285-43C6-AACD-5331567C3D89}" destId="{C28D76C5-4864-40ED-8492-4A6E263CC7CE}" srcOrd="1" destOrd="0" presId="urn:microsoft.com/office/officeart/2005/8/layout/equation2"/>
    <dgm:cxn modelId="{716956ED-C0FE-4974-985C-46EE8B540D9C}" type="presParOf" srcId="{C28D76C5-4864-40ED-8492-4A6E263CC7CE}" destId="{29FAAA2D-BB63-4D2B-AD58-9F3E6C036FEB}" srcOrd="0" destOrd="0" presId="urn:microsoft.com/office/officeart/2005/8/layout/equation2"/>
    <dgm:cxn modelId="{FF171AD7-4143-4AAA-AE22-BA37708EF3E1}" type="presParOf" srcId="{9E6F5602-D285-43C6-AACD-5331567C3D89}" destId="{9504229F-7783-4B59-9BD5-C96C89B4A301}"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324F227-21FD-47C0-A07B-3FA91ADF8427}" type="doc">
      <dgm:prSet loTypeId="urn:microsoft.com/office/officeart/2005/8/layout/equation1" loCatId="process" qsTypeId="urn:microsoft.com/office/officeart/2005/8/quickstyle/simple1" qsCatId="simple" csTypeId="urn:microsoft.com/office/officeart/2005/8/colors/accent1_2" csCatId="accent1" phldr="1"/>
      <dgm:spPr/>
    </dgm:pt>
    <dgm:pt modelId="{1FD544E7-FF7C-4710-B9D1-9087F1C6CC95}">
      <dgm:prSet phldrT="[Text]" custT="1"/>
      <dgm:spPr/>
      <dgm:t>
        <a:bodyPr/>
        <a:lstStyle/>
        <a:p>
          <a:pPr rtl="1"/>
          <a:r>
            <a:rPr lang="fa-IR" sz="2400" dirty="0">
              <a:cs typeface="B Nazanin" panose="00000400000000000000" pitchFamily="2" charset="-78"/>
            </a:rPr>
            <a:t>گروه دوستی ( همکاران )</a:t>
          </a:r>
        </a:p>
      </dgm:t>
    </dgm:pt>
    <dgm:pt modelId="{2034041B-992D-4F09-98A8-09A9565A7AB0}" type="parTrans" cxnId="{E30846FD-A3CD-49D3-81F3-0F556BDA470D}">
      <dgm:prSet/>
      <dgm:spPr/>
      <dgm:t>
        <a:bodyPr/>
        <a:lstStyle/>
        <a:p>
          <a:pPr rtl="1"/>
          <a:endParaRPr lang="fa-IR"/>
        </a:p>
      </dgm:t>
    </dgm:pt>
    <dgm:pt modelId="{FEED2E10-152C-45CA-A085-F3120365E661}" type="sibTrans" cxnId="{E30846FD-A3CD-49D3-81F3-0F556BDA470D}">
      <dgm:prSet/>
      <dgm:spPr/>
      <dgm:t>
        <a:bodyPr/>
        <a:lstStyle/>
        <a:p>
          <a:pPr rtl="1"/>
          <a:endParaRPr lang="fa-IR"/>
        </a:p>
      </dgm:t>
    </dgm:pt>
    <dgm:pt modelId="{CA62FE48-7A25-487A-9677-8A17D6D83B11}">
      <dgm:prSet phldrT="[Text]" custT="1"/>
      <dgm:spPr/>
      <dgm:t>
        <a:bodyPr/>
        <a:lstStyle/>
        <a:p>
          <a:pPr rtl="1"/>
          <a:r>
            <a:rPr lang="fa-IR" sz="2800" dirty="0">
              <a:cs typeface="B Nazanin" panose="00000400000000000000" pitchFamily="2" charset="-78"/>
            </a:rPr>
            <a:t>گروه علاقه</a:t>
          </a:r>
        </a:p>
      </dgm:t>
    </dgm:pt>
    <dgm:pt modelId="{282F4BFE-93C0-4572-8B14-EA9A55B4A90E}" type="parTrans" cxnId="{D4514F5C-8A7E-4100-864C-8CB17E37F322}">
      <dgm:prSet/>
      <dgm:spPr/>
      <dgm:t>
        <a:bodyPr/>
        <a:lstStyle/>
        <a:p>
          <a:pPr rtl="1"/>
          <a:endParaRPr lang="fa-IR"/>
        </a:p>
      </dgm:t>
    </dgm:pt>
    <dgm:pt modelId="{871E8A55-2392-4E8F-A2D2-D69A68C33FE8}" type="sibTrans" cxnId="{D4514F5C-8A7E-4100-864C-8CB17E37F322}">
      <dgm:prSet/>
      <dgm:spPr/>
      <dgm:t>
        <a:bodyPr/>
        <a:lstStyle/>
        <a:p>
          <a:pPr rtl="1"/>
          <a:endParaRPr lang="fa-IR"/>
        </a:p>
      </dgm:t>
    </dgm:pt>
    <dgm:pt modelId="{88441FE4-7CA4-4575-AEE5-03C281A5F515}">
      <dgm:prSet phldrT="[Text]" custT="1"/>
      <dgm:spPr/>
      <dgm:t>
        <a:bodyPr/>
        <a:lstStyle/>
        <a:p>
          <a:pPr rtl="1"/>
          <a:r>
            <a:rPr lang="fa-IR" sz="2400" dirty="0">
              <a:cs typeface="B Nazanin" panose="00000400000000000000" pitchFamily="2" charset="-78"/>
            </a:rPr>
            <a:t>گروه های غیر رسمی :</a:t>
          </a:r>
        </a:p>
      </dgm:t>
    </dgm:pt>
    <dgm:pt modelId="{7F4574A5-CAC4-4E51-BFB0-B5BF2018EE63}" type="parTrans" cxnId="{EFEC830F-CAE2-4264-9032-BB219EAAEBEA}">
      <dgm:prSet/>
      <dgm:spPr/>
      <dgm:t>
        <a:bodyPr/>
        <a:lstStyle/>
        <a:p>
          <a:pPr rtl="1"/>
          <a:endParaRPr lang="fa-IR"/>
        </a:p>
      </dgm:t>
    </dgm:pt>
    <dgm:pt modelId="{290D9B27-0097-4D5A-9F82-C55110C16CE4}" type="sibTrans" cxnId="{EFEC830F-CAE2-4264-9032-BB219EAAEBEA}">
      <dgm:prSet/>
      <dgm:spPr/>
      <dgm:t>
        <a:bodyPr/>
        <a:lstStyle/>
        <a:p>
          <a:pPr rtl="1"/>
          <a:endParaRPr lang="fa-IR"/>
        </a:p>
      </dgm:t>
    </dgm:pt>
    <dgm:pt modelId="{B7C0BCD7-CC13-49B3-9C55-8506CD4E5FBB}" type="pres">
      <dgm:prSet presAssocID="{0324F227-21FD-47C0-A07B-3FA91ADF8427}" presName="linearFlow" presStyleCnt="0">
        <dgm:presLayoutVars>
          <dgm:dir/>
          <dgm:resizeHandles val="exact"/>
        </dgm:presLayoutVars>
      </dgm:prSet>
      <dgm:spPr/>
    </dgm:pt>
    <dgm:pt modelId="{9D5A66EE-D9F7-43CB-A22F-49D94B93F402}" type="pres">
      <dgm:prSet presAssocID="{1FD544E7-FF7C-4710-B9D1-9087F1C6CC95}" presName="node" presStyleLbl="node1" presStyleIdx="0" presStyleCnt="3">
        <dgm:presLayoutVars>
          <dgm:bulletEnabled val="1"/>
        </dgm:presLayoutVars>
      </dgm:prSet>
      <dgm:spPr/>
      <dgm:t>
        <a:bodyPr/>
        <a:lstStyle/>
        <a:p>
          <a:endParaRPr lang="en-US"/>
        </a:p>
      </dgm:t>
    </dgm:pt>
    <dgm:pt modelId="{AF11332B-F5FB-4270-840E-A4FFC6C50A6A}" type="pres">
      <dgm:prSet presAssocID="{FEED2E10-152C-45CA-A085-F3120365E661}" presName="spacerL" presStyleCnt="0"/>
      <dgm:spPr/>
    </dgm:pt>
    <dgm:pt modelId="{7BB9F199-3E8D-45CB-8B5D-D8805A0D8298}" type="pres">
      <dgm:prSet presAssocID="{FEED2E10-152C-45CA-A085-F3120365E661}" presName="sibTrans" presStyleLbl="sibTrans2D1" presStyleIdx="0" presStyleCnt="2"/>
      <dgm:spPr/>
      <dgm:t>
        <a:bodyPr/>
        <a:lstStyle/>
        <a:p>
          <a:endParaRPr lang="en-US"/>
        </a:p>
      </dgm:t>
    </dgm:pt>
    <dgm:pt modelId="{16A9789D-D357-4E8A-BC9F-5FD1636BDE9B}" type="pres">
      <dgm:prSet presAssocID="{FEED2E10-152C-45CA-A085-F3120365E661}" presName="spacerR" presStyleCnt="0"/>
      <dgm:spPr/>
    </dgm:pt>
    <dgm:pt modelId="{6C5C2E67-7B19-43C7-9798-4126202981A6}" type="pres">
      <dgm:prSet presAssocID="{CA62FE48-7A25-487A-9677-8A17D6D83B11}" presName="node" presStyleLbl="node1" presStyleIdx="1" presStyleCnt="3">
        <dgm:presLayoutVars>
          <dgm:bulletEnabled val="1"/>
        </dgm:presLayoutVars>
      </dgm:prSet>
      <dgm:spPr/>
      <dgm:t>
        <a:bodyPr/>
        <a:lstStyle/>
        <a:p>
          <a:endParaRPr lang="en-US"/>
        </a:p>
      </dgm:t>
    </dgm:pt>
    <dgm:pt modelId="{67AF8613-7F87-4655-BCED-32D0B3065892}" type="pres">
      <dgm:prSet presAssocID="{871E8A55-2392-4E8F-A2D2-D69A68C33FE8}" presName="spacerL" presStyleCnt="0"/>
      <dgm:spPr/>
    </dgm:pt>
    <dgm:pt modelId="{D8CE6B4C-70E4-472E-B07B-EE7752B5ECA4}" type="pres">
      <dgm:prSet presAssocID="{871E8A55-2392-4E8F-A2D2-D69A68C33FE8}" presName="sibTrans" presStyleLbl="sibTrans2D1" presStyleIdx="1" presStyleCnt="2"/>
      <dgm:spPr/>
      <dgm:t>
        <a:bodyPr/>
        <a:lstStyle/>
        <a:p>
          <a:endParaRPr lang="en-US"/>
        </a:p>
      </dgm:t>
    </dgm:pt>
    <dgm:pt modelId="{7B3D6277-A8C3-4DD8-B622-CDB5156982EC}" type="pres">
      <dgm:prSet presAssocID="{871E8A55-2392-4E8F-A2D2-D69A68C33FE8}" presName="spacerR" presStyleCnt="0"/>
      <dgm:spPr/>
    </dgm:pt>
    <dgm:pt modelId="{C395E96F-D1CB-4F07-8200-67F9FF6628CA}" type="pres">
      <dgm:prSet presAssocID="{88441FE4-7CA4-4575-AEE5-03C281A5F515}" presName="node" presStyleLbl="node1" presStyleIdx="2" presStyleCnt="3">
        <dgm:presLayoutVars>
          <dgm:bulletEnabled val="1"/>
        </dgm:presLayoutVars>
      </dgm:prSet>
      <dgm:spPr/>
      <dgm:t>
        <a:bodyPr/>
        <a:lstStyle/>
        <a:p>
          <a:endParaRPr lang="en-US"/>
        </a:p>
      </dgm:t>
    </dgm:pt>
  </dgm:ptLst>
  <dgm:cxnLst>
    <dgm:cxn modelId="{E30846FD-A3CD-49D3-81F3-0F556BDA470D}" srcId="{0324F227-21FD-47C0-A07B-3FA91ADF8427}" destId="{1FD544E7-FF7C-4710-B9D1-9087F1C6CC95}" srcOrd="0" destOrd="0" parTransId="{2034041B-992D-4F09-98A8-09A9565A7AB0}" sibTransId="{FEED2E10-152C-45CA-A085-F3120365E661}"/>
    <dgm:cxn modelId="{C5753643-68FD-40A4-92D6-E7AC01832565}" type="presOf" srcId="{88441FE4-7CA4-4575-AEE5-03C281A5F515}" destId="{C395E96F-D1CB-4F07-8200-67F9FF6628CA}" srcOrd="0" destOrd="0" presId="urn:microsoft.com/office/officeart/2005/8/layout/equation1"/>
    <dgm:cxn modelId="{E4340E6D-C5F0-4F3D-A19B-B1C1BB342405}" type="presOf" srcId="{871E8A55-2392-4E8F-A2D2-D69A68C33FE8}" destId="{D8CE6B4C-70E4-472E-B07B-EE7752B5ECA4}" srcOrd="0" destOrd="0" presId="urn:microsoft.com/office/officeart/2005/8/layout/equation1"/>
    <dgm:cxn modelId="{683567F5-139F-48BD-8B77-D3869B2B2080}" type="presOf" srcId="{CA62FE48-7A25-487A-9677-8A17D6D83B11}" destId="{6C5C2E67-7B19-43C7-9798-4126202981A6}" srcOrd="0" destOrd="0" presId="urn:microsoft.com/office/officeart/2005/8/layout/equation1"/>
    <dgm:cxn modelId="{D4514F5C-8A7E-4100-864C-8CB17E37F322}" srcId="{0324F227-21FD-47C0-A07B-3FA91ADF8427}" destId="{CA62FE48-7A25-487A-9677-8A17D6D83B11}" srcOrd="1" destOrd="0" parTransId="{282F4BFE-93C0-4572-8B14-EA9A55B4A90E}" sibTransId="{871E8A55-2392-4E8F-A2D2-D69A68C33FE8}"/>
    <dgm:cxn modelId="{CBD6E634-7870-477D-A7BA-FB819F23C5A2}" type="presOf" srcId="{1FD544E7-FF7C-4710-B9D1-9087F1C6CC95}" destId="{9D5A66EE-D9F7-43CB-A22F-49D94B93F402}" srcOrd="0" destOrd="0" presId="urn:microsoft.com/office/officeart/2005/8/layout/equation1"/>
    <dgm:cxn modelId="{EFEC830F-CAE2-4264-9032-BB219EAAEBEA}" srcId="{0324F227-21FD-47C0-A07B-3FA91ADF8427}" destId="{88441FE4-7CA4-4575-AEE5-03C281A5F515}" srcOrd="2" destOrd="0" parTransId="{7F4574A5-CAC4-4E51-BFB0-B5BF2018EE63}" sibTransId="{290D9B27-0097-4D5A-9F82-C55110C16CE4}"/>
    <dgm:cxn modelId="{CA3E8727-8F77-437E-898E-DD81A89D9D39}" type="presOf" srcId="{FEED2E10-152C-45CA-A085-F3120365E661}" destId="{7BB9F199-3E8D-45CB-8B5D-D8805A0D8298}" srcOrd="0" destOrd="0" presId="urn:microsoft.com/office/officeart/2005/8/layout/equation1"/>
    <dgm:cxn modelId="{889B3AEB-BF22-4FC8-A9C2-F65050DEA270}" type="presOf" srcId="{0324F227-21FD-47C0-A07B-3FA91ADF8427}" destId="{B7C0BCD7-CC13-49B3-9C55-8506CD4E5FBB}" srcOrd="0" destOrd="0" presId="urn:microsoft.com/office/officeart/2005/8/layout/equation1"/>
    <dgm:cxn modelId="{C21AD03E-7F16-4479-86DA-D4EC6305D8FB}" type="presParOf" srcId="{B7C0BCD7-CC13-49B3-9C55-8506CD4E5FBB}" destId="{9D5A66EE-D9F7-43CB-A22F-49D94B93F402}" srcOrd="0" destOrd="0" presId="urn:microsoft.com/office/officeart/2005/8/layout/equation1"/>
    <dgm:cxn modelId="{33AC1291-F3DE-4F23-A7A3-F79EA1F61856}" type="presParOf" srcId="{B7C0BCD7-CC13-49B3-9C55-8506CD4E5FBB}" destId="{AF11332B-F5FB-4270-840E-A4FFC6C50A6A}" srcOrd="1" destOrd="0" presId="urn:microsoft.com/office/officeart/2005/8/layout/equation1"/>
    <dgm:cxn modelId="{AE9ED1D7-F462-497B-991F-F7669E922658}" type="presParOf" srcId="{B7C0BCD7-CC13-49B3-9C55-8506CD4E5FBB}" destId="{7BB9F199-3E8D-45CB-8B5D-D8805A0D8298}" srcOrd="2" destOrd="0" presId="urn:microsoft.com/office/officeart/2005/8/layout/equation1"/>
    <dgm:cxn modelId="{7EEC41C2-5B6A-4786-BABC-1ED1AEBE4B55}" type="presParOf" srcId="{B7C0BCD7-CC13-49B3-9C55-8506CD4E5FBB}" destId="{16A9789D-D357-4E8A-BC9F-5FD1636BDE9B}" srcOrd="3" destOrd="0" presId="urn:microsoft.com/office/officeart/2005/8/layout/equation1"/>
    <dgm:cxn modelId="{2E5AAF4E-C1E3-4D08-B024-C585C09E2AE5}" type="presParOf" srcId="{B7C0BCD7-CC13-49B3-9C55-8506CD4E5FBB}" destId="{6C5C2E67-7B19-43C7-9798-4126202981A6}" srcOrd="4" destOrd="0" presId="urn:microsoft.com/office/officeart/2005/8/layout/equation1"/>
    <dgm:cxn modelId="{82890C85-9613-43B8-A095-372635DE682E}" type="presParOf" srcId="{B7C0BCD7-CC13-49B3-9C55-8506CD4E5FBB}" destId="{67AF8613-7F87-4655-BCED-32D0B3065892}" srcOrd="5" destOrd="0" presId="urn:microsoft.com/office/officeart/2005/8/layout/equation1"/>
    <dgm:cxn modelId="{00B8B9B3-7940-4C89-A547-D67C421C4511}" type="presParOf" srcId="{B7C0BCD7-CC13-49B3-9C55-8506CD4E5FBB}" destId="{D8CE6B4C-70E4-472E-B07B-EE7752B5ECA4}" srcOrd="6" destOrd="0" presId="urn:microsoft.com/office/officeart/2005/8/layout/equation1"/>
    <dgm:cxn modelId="{CAA69C80-7C12-4738-8FA5-D4D890144121}" type="presParOf" srcId="{B7C0BCD7-CC13-49B3-9C55-8506CD4E5FBB}" destId="{7B3D6277-A8C3-4DD8-B622-CDB5156982EC}" srcOrd="7" destOrd="0" presId="urn:microsoft.com/office/officeart/2005/8/layout/equation1"/>
    <dgm:cxn modelId="{DDA77153-5C5F-464D-913A-AB55B65D341F}" type="presParOf" srcId="{B7C0BCD7-CC13-49B3-9C55-8506CD4E5FBB}" destId="{C395E96F-D1CB-4F07-8200-67F9FF6628CA}"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977C082-4D10-4E58-B7DA-D03B197E3D84}" type="doc">
      <dgm:prSet loTypeId="urn:microsoft.com/office/officeart/2005/8/layout/cycle3" loCatId="cycle" qsTypeId="urn:microsoft.com/office/officeart/2005/8/quickstyle/simple1" qsCatId="simple" csTypeId="urn:microsoft.com/office/officeart/2005/8/colors/accent1_2" csCatId="accent1" phldr="1"/>
      <dgm:spPr/>
      <dgm:t>
        <a:bodyPr/>
        <a:lstStyle/>
        <a:p>
          <a:pPr rtl="1"/>
          <a:endParaRPr lang="fa-IR"/>
        </a:p>
      </dgm:t>
    </dgm:pt>
    <dgm:pt modelId="{5213F0B3-FF72-48CA-8313-733F93A18470}">
      <dgm:prSet phldrT="[Text]" custT="1"/>
      <dgm:spPr/>
      <dgm:t>
        <a:bodyPr/>
        <a:lstStyle/>
        <a:p>
          <a:pPr rtl="1"/>
          <a:r>
            <a:rPr lang="fa-IR" sz="2000" dirty="0">
              <a:cs typeface="B Nazanin" panose="00000400000000000000" pitchFamily="2" charset="-78"/>
            </a:rPr>
            <a:t>سازمانی که در امر برنامه ریزی و تعیین </a:t>
          </a:r>
          <a:r>
            <a:rPr lang="fa-IR" sz="2000" dirty="0" smtClean="0">
              <a:cs typeface="B Nazanin" panose="00000400000000000000" pitchFamily="2" charset="-78"/>
            </a:rPr>
            <a:t>خط مشی </a:t>
          </a:r>
          <a:r>
            <a:rPr lang="fa-IR" sz="2000" dirty="0">
              <a:cs typeface="B Nazanin" panose="00000400000000000000" pitchFamily="2" charset="-78"/>
            </a:rPr>
            <a:t>و سیاست گذاری دخالت دارد ستاد گویند </a:t>
          </a:r>
        </a:p>
      </dgm:t>
    </dgm:pt>
    <dgm:pt modelId="{E10B1075-C5C0-46AF-875A-FB01729EBEDF}" type="parTrans" cxnId="{88864993-F5B7-42C9-B9B6-46A5A86959D3}">
      <dgm:prSet/>
      <dgm:spPr/>
      <dgm:t>
        <a:bodyPr/>
        <a:lstStyle/>
        <a:p>
          <a:pPr rtl="1"/>
          <a:endParaRPr lang="fa-IR"/>
        </a:p>
      </dgm:t>
    </dgm:pt>
    <dgm:pt modelId="{9B620FC6-F67A-4921-9775-8B55546667D3}" type="sibTrans" cxnId="{88864993-F5B7-42C9-B9B6-46A5A86959D3}">
      <dgm:prSet/>
      <dgm:spPr/>
      <dgm:t>
        <a:bodyPr/>
        <a:lstStyle/>
        <a:p>
          <a:pPr rtl="1"/>
          <a:endParaRPr lang="fa-IR"/>
        </a:p>
      </dgm:t>
    </dgm:pt>
    <dgm:pt modelId="{E44F2AE8-3539-4C1C-B913-6FE9D9E4DB41}">
      <dgm:prSet phldrT="[Text]" custT="1"/>
      <dgm:spPr/>
      <dgm:t>
        <a:bodyPr/>
        <a:lstStyle/>
        <a:p>
          <a:pPr rtl="1"/>
          <a:r>
            <a:rPr lang="fa-IR" sz="2000" dirty="0">
              <a:cs typeface="B Nazanin" panose="00000400000000000000" pitchFamily="2" charset="-78"/>
            </a:rPr>
            <a:t>فعالیت های ستادی در یک سازمان فعالیتی هستند که به صورت غیر مستقیم در تامین اهداف سازمان نقش دارند</a:t>
          </a:r>
        </a:p>
      </dgm:t>
    </dgm:pt>
    <dgm:pt modelId="{9DF0D1D2-7E4C-46B9-B835-BF2E9A5B0034}" type="parTrans" cxnId="{05DAF839-F499-4462-9249-F364E4AB4429}">
      <dgm:prSet/>
      <dgm:spPr/>
      <dgm:t>
        <a:bodyPr/>
        <a:lstStyle/>
        <a:p>
          <a:pPr rtl="1"/>
          <a:endParaRPr lang="fa-IR"/>
        </a:p>
      </dgm:t>
    </dgm:pt>
    <dgm:pt modelId="{089D98F1-117E-415F-8B1C-934AB1D051CC}" type="sibTrans" cxnId="{05DAF839-F499-4462-9249-F364E4AB4429}">
      <dgm:prSet/>
      <dgm:spPr/>
      <dgm:t>
        <a:bodyPr/>
        <a:lstStyle/>
        <a:p>
          <a:pPr rtl="1"/>
          <a:endParaRPr lang="fa-IR"/>
        </a:p>
      </dgm:t>
    </dgm:pt>
    <dgm:pt modelId="{629910A5-36FE-441F-96D0-D0288B0D32B4}">
      <dgm:prSet phldrT="[Text]" custT="1"/>
      <dgm:spPr/>
      <dgm:t>
        <a:bodyPr/>
        <a:lstStyle/>
        <a:p>
          <a:pPr rtl="1"/>
          <a:r>
            <a:rPr lang="fa-IR" sz="2400" dirty="0">
              <a:cs typeface="B Nazanin" panose="00000400000000000000" pitchFamily="2" charset="-78"/>
            </a:rPr>
            <a:t>فعالیت های ستادی از طریق بهبود کارایی فعالیت های صف، نیل به اهداف سازمانی را تسهیل می کنند</a:t>
          </a:r>
        </a:p>
      </dgm:t>
    </dgm:pt>
    <dgm:pt modelId="{6FDE24D0-5EBD-4874-9D12-6D1A84B0CA63}" type="parTrans" cxnId="{5CA16124-453E-4B95-AF10-71B0FFA9803E}">
      <dgm:prSet/>
      <dgm:spPr/>
      <dgm:t>
        <a:bodyPr/>
        <a:lstStyle/>
        <a:p>
          <a:pPr rtl="1"/>
          <a:endParaRPr lang="fa-IR"/>
        </a:p>
      </dgm:t>
    </dgm:pt>
    <dgm:pt modelId="{0A5ECE30-5A37-4239-8EFD-E15C544DF48B}" type="sibTrans" cxnId="{5CA16124-453E-4B95-AF10-71B0FFA9803E}">
      <dgm:prSet/>
      <dgm:spPr/>
      <dgm:t>
        <a:bodyPr/>
        <a:lstStyle/>
        <a:p>
          <a:pPr rtl="1"/>
          <a:endParaRPr lang="fa-IR"/>
        </a:p>
      </dgm:t>
    </dgm:pt>
    <dgm:pt modelId="{10684705-3195-4DBC-8CE0-72B954B874CE}">
      <dgm:prSet phldrT="[Text]" custT="1"/>
      <dgm:spPr/>
      <dgm:t>
        <a:bodyPr/>
        <a:lstStyle/>
        <a:p>
          <a:pPr rtl="1"/>
          <a:r>
            <a:rPr lang="fa-IR" sz="2400" dirty="0">
              <a:cs typeface="B Nazanin" panose="00000400000000000000" pitchFamily="2" charset="-78"/>
            </a:rPr>
            <a:t>فدراسیون های ورزشی و وزارت ورزش و جوانان شامل ستاد هستند</a:t>
          </a:r>
        </a:p>
      </dgm:t>
    </dgm:pt>
    <dgm:pt modelId="{DE024866-7618-4133-84B1-F2B75BE73C76}" type="parTrans" cxnId="{7F135D10-8DE1-464F-B627-ED539964775F}">
      <dgm:prSet/>
      <dgm:spPr/>
      <dgm:t>
        <a:bodyPr/>
        <a:lstStyle/>
        <a:p>
          <a:pPr rtl="1"/>
          <a:endParaRPr lang="fa-IR"/>
        </a:p>
      </dgm:t>
    </dgm:pt>
    <dgm:pt modelId="{26B925FA-F84E-41D0-8764-5E0CE9E73C05}" type="sibTrans" cxnId="{7F135D10-8DE1-464F-B627-ED539964775F}">
      <dgm:prSet/>
      <dgm:spPr/>
      <dgm:t>
        <a:bodyPr/>
        <a:lstStyle/>
        <a:p>
          <a:pPr rtl="1"/>
          <a:endParaRPr lang="fa-IR"/>
        </a:p>
      </dgm:t>
    </dgm:pt>
    <dgm:pt modelId="{BB212D88-0B80-4FCB-BF59-D17138A34414}">
      <dgm:prSet phldrT="[Text]" custT="1"/>
      <dgm:spPr/>
      <dgm:t>
        <a:bodyPr/>
        <a:lstStyle/>
        <a:p>
          <a:pPr rtl="1"/>
          <a:r>
            <a:rPr lang="fa-IR" sz="2400" dirty="0" smtClean="0">
              <a:cs typeface="B Nazanin" panose="00000400000000000000" pitchFamily="2" charset="-78"/>
            </a:rPr>
            <a:t>معمولا سازمان های ستادی تخصصی هستند ، منظور </a:t>
          </a:r>
          <a:r>
            <a:rPr lang="fa-IR" sz="2400" dirty="0">
              <a:cs typeface="B Nazanin" panose="00000400000000000000" pitchFamily="2" charset="-78"/>
            </a:rPr>
            <a:t>این است که مهارت ها و نظرات مشورتی تحلیلی و تخصصی در جمع مدیران و کارشناسان به بحث گذارده می شود</a:t>
          </a:r>
        </a:p>
      </dgm:t>
    </dgm:pt>
    <dgm:pt modelId="{50503425-BC1B-41CB-945F-E2E9FDE7F93E}" type="parTrans" cxnId="{333F0A71-B185-4632-A9EB-A3A36BC2B004}">
      <dgm:prSet/>
      <dgm:spPr/>
      <dgm:t>
        <a:bodyPr/>
        <a:lstStyle/>
        <a:p>
          <a:pPr rtl="1"/>
          <a:endParaRPr lang="fa-IR"/>
        </a:p>
      </dgm:t>
    </dgm:pt>
    <dgm:pt modelId="{B0218C95-489E-4F3F-A6D3-D2C1934ACC14}" type="sibTrans" cxnId="{333F0A71-B185-4632-A9EB-A3A36BC2B004}">
      <dgm:prSet/>
      <dgm:spPr/>
      <dgm:t>
        <a:bodyPr/>
        <a:lstStyle/>
        <a:p>
          <a:pPr rtl="1"/>
          <a:endParaRPr lang="fa-IR"/>
        </a:p>
      </dgm:t>
    </dgm:pt>
    <dgm:pt modelId="{BB6A504A-E54B-4F78-ADA8-14ED5DF3F6C6}" type="pres">
      <dgm:prSet presAssocID="{F977C082-4D10-4E58-B7DA-D03B197E3D84}" presName="Name0" presStyleCnt="0">
        <dgm:presLayoutVars>
          <dgm:dir/>
          <dgm:resizeHandles val="exact"/>
        </dgm:presLayoutVars>
      </dgm:prSet>
      <dgm:spPr/>
      <dgm:t>
        <a:bodyPr/>
        <a:lstStyle/>
        <a:p>
          <a:endParaRPr lang="en-US"/>
        </a:p>
      </dgm:t>
    </dgm:pt>
    <dgm:pt modelId="{D464AC49-6B9D-4A07-9512-996BE986424F}" type="pres">
      <dgm:prSet presAssocID="{F977C082-4D10-4E58-B7DA-D03B197E3D84}" presName="cycle" presStyleCnt="0"/>
      <dgm:spPr/>
    </dgm:pt>
    <dgm:pt modelId="{AA5FA2A8-C1DC-45E5-87E1-22DF18DC1DCB}" type="pres">
      <dgm:prSet presAssocID="{5213F0B3-FF72-48CA-8313-733F93A18470}" presName="nodeFirstNode" presStyleLbl="node1" presStyleIdx="0" presStyleCnt="5" custScaleX="110769" custScaleY="120789">
        <dgm:presLayoutVars>
          <dgm:bulletEnabled val="1"/>
        </dgm:presLayoutVars>
      </dgm:prSet>
      <dgm:spPr/>
      <dgm:t>
        <a:bodyPr/>
        <a:lstStyle/>
        <a:p>
          <a:endParaRPr lang="en-US"/>
        </a:p>
      </dgm:t>
    </dgm:pt>
    <dgm:pt modelId="{04E9DB2D-B2F0-4E93-BAF8-CBF509025CFE}" type="pres">
      <dgm:prSet presAssocID="{9B620FC6-F67A-4921-9775-8B55546667D3}" presName="sibTransFirstNode" presStyleLbl="bgShp" presStyleIdx="0" presStyleCnt="1"/>
      <dgm:spPr/>
      <dgm:t>
        <a:bodyPr/>
        <a:lstStyle/>
        <a:p>
          <a:endParaRPr lang="en-US"/>
        </a:p>
      </dgm:t>
    </dgm:pt>
    <dgm:pt modelId="{4E87636E-E189-43B3-8377-B50537E74869}" type="pres">
      <dgm:prSet presAssocID="{E44F2AE8-3539-4C1C-B913-6FE9D9E4DB41}" presName="nodeFollowingNodes" presStyleLbl="node1" presStyleIdx="1" presStyleCnt="5" custScaleY="163626">
        <dgm:presLayoutVars>
          <dgm:bulletEnabled val="1"/>
        </dgm:presLayoutVars>
      </dgm:prSet>
      <dgm:spPr/>
      <dgm:t>
        <a:bodyPr/>
        <a:lstStyle/>
        <a:p>
          <a:endParaRPr lang="en-US"/>
        </a:p>
      </dgm:t>
    </dgm:pt>
    <dgm:pt modelId="{9D058D32-8B44-4CF3-9F5E-6AE1B1E83AEB}" type="pres">
      <dgm:prSet presAssocID="{629910A5-36FE-441F-96D0-D0288B0D32B4}" presName="nodeFollowingNodes" presStyleLbl="node1" presStyleIdx="2" presStyleCnt="5" custScaleY="180068">
        <dgm:presLayoutVars>
          <dgm:bulletEnabled val="1"/>
        </dgm:presLayoutVars>
      </dgm:prSet>
      <dgm:spPr/>
      <dgm:t>
        <a:bodyPr/>
        <a:lstStyle/>
        <a:p>
          <a:endParaRPr lang="en-US"/>
        </a:p>
      </dgm:t>
    </dgm:pt>
    <dgm:pt modelId="{1A112D87-FAC9-4FB3-B26C-53E3742DDB7F}" type="pres">
      <dgm:prSet presAssocID="{10684705-3195-4DBC-8CE0-72B954B874CE}" presName="nodeFollowingNodes" presStyleLbl="node1" presStyleIdx="3" presStyleCnt="5" custScaleY="180313">
        <dgm:presLayoutVars>
          <dgm:bulletEnabled val="1"/>
        </dgm:presLayoutVars>
      </dgm:prSet>
      <dgm:spPr/>
      <dgm:t>
        <a:bodyPr/>
        <a:lstStyle/>
        <a:p>
          <a:endParaRPr lang="en-US"/>
        </a:p>
      </dgm:t>
    </dgm:pt>
    <dgm:pt modelId="{7DC213EE-4A3A-4C9D-8565-A0EF8C1E08C6}" type="pres">
      <dgm:prSet presAssocID="{BB212D88-0B80-4FCB-BF59-D17138A34414}" presName="nodeFollowingNodes" presStyleLbl="node1" presStyleIdx="4" presStyleCnt="5" custScaleX="176703" custScaleY="143425">
        <dgm:presLayoutVars>
          <dgm:bulletEnabled val="1"/>
        </dgm:presLayoutVars>
      </dgm:prSet>
      <dgm:spPr/>
      <dgm:t>
        <a:bodyPr/>
        <a:lstStyle/>
        <a:p>
          <a:endParaRPr lang="en-US"/>
        </a:p>
      </dgm:t>
    </dgm:pt>
  </dgm:ptLst>
  <dgm:cxnLst>
    <dgm:cxn modelId="{9F492395-908F-42DA-89A9-B77B40AC054A}" type="presOf" srcId="{629910A5-36FE-441F-96D0-D0288B0D32B4}" destId="{9D058D32-8B44-4CF3-9F5E-6AE1B1E83AEB}" srcOrd="0" destOrd="0" presId="urn:microsoft.com/office/officeart/2005/8/layout/cycle3"/>
    <dgm:cxn modelId="{05DAF839-F499-4462-9249-F364E4AB4429}" srcId="{F977C082-4D10-4E58-B7DA-D03B197E3D84}" destId="{E44F2AE8-3539-4C1C-B913-6FE9D9E4DB41}" srcOrd="1" destOrd="0" parTransId="{9DF0D1D2-7E4C-46B9-B835-BF2E9A5B0034}" sibTransId="{089D98F1-117E-415F-8B1C-934AB1D051CC}"/>
    <dgm:cxn modelId="{7F135D10-8DE1-464F-B627-ED539964775F}" srcId="{F977C082-4D10-4E58-B7DA-D03B197E3D84}" destId="{10684705-3195-4DBC-8CE0-72B954B874CE}" srcOrd="3" destOrd="0" parTransId="{DE024866-7618-4133-84B1-F2B75BE73C76}" sibTransId="{26B925FA-F84E-41D0-8764-5E0CE9E73C05}"/>
    <dgm:cxn modelId="{88864993-F5B7-42C9-B9B6-46A5A86959D3}" srcId="{F977C082-4D10-4E58-B7DA-D03B197E3D84}" destId="{5213F0B3-FF72-48CA-8313-733F93A18470}" srcOrd="0" destOrd="0" parTransId="{E10B1075-C5C0-46AF-875A-FB01729EBEDF}" sibTransId="{9B620FC6-F67A-4921-9775-8B55546667D3}"/>
    <dgm:cxn modelId="{5CA16124-453E-4B95-AF10-71B0FFA9803E}" srcId="{F977C082-4D10-4E58-B7DA-D03B197E3D84}" destId="{629910A5-36FE-441F-96D0-D0288B0D32B4}" srcOrd="2" destOrd="0" parTransId="{6FDE24D0-5EBD-4874-9D12-6D1A84B0CA63}" sibTransId="{0A5ECE30-5A37-4239-8EFD-E15C544DF48B}"/>
    <dgm:cxn modelId="{71008212-E2F9-4786-835B-99EAFEF33A86}" type="presOf" srcId="{E44F2AE8-3539-4C1C-B913-6FE9D9E4DB41}" destId="{4E87636E-E189-43B3-8377-B50537E74869}" srcOrd="0" destOrd="0" presId="urn:microsoft.com/office/officeart/2005/8/layout/cycle3"/>
    <dgm:cxn modelId="{C754362E-AF67-4AB0-8177-3B251E9E334C}" type="presOf" srcId="{10684705-3195-4DBC-8CE0-72B954B874CE}" destId="{1A112D87-FAC9-4FB3-B26C-53E3742DDB7F}" srcOrd="0" destOrd="0" presId="urn:microsoft.com/office/officeart/2005/8/layout/cycle3"/>
    <dgm:cxn modelId="{E0CEC90E-152A-4898-9E8F-DCB270D60B82}" type="presOf" srcId="{5213F0B3-FF72-48CA-8313-733F93A18470}" destId="{AA5FA2A8-C1DC-45E5-87E1-22DF18DC1DCB}" srcOrd="0" destOrd="0" presId="urn:microsoft.com/office/officeart/2005/8/layout/cycle3"/>
    <dgm:cxn modelId="{11F7A668-E1E3-48F6-A432-807B3A56B8F1}" type="presOf" srcId="{9B620FC6-F67A-4921-9775-8B55546667D3}" destId="{04E9DB2D-B2F0-4E93-BAF8-CBF509025CFE}" srcOrd="0" destOrd="0" presId="urn:microsoft.com/office/officeart/2005/8/layout/cycle3"/>
    <dgm:cxn modelId="{DF737D87-B487-41C9-9C6B-8A9982F06633}" type="presOf" srcId="{F977C082-4D10-4E58-B7DA-D03B197E3D84}" destId="{BB6A504A-E54B-4F78-ADA8-14ED5DF3F6C6}" srcOrd="0" destOrd="0" presId="urn:microsoft.com/office/officeart/2005/8/layout/cycle3"/>
    <dgm:cxn modelId="{333F0A71-B185-4632-A9EB-A3A36BC2B004}" srcId="{F977C082-4D10-4E58-B7DA-D03B197E3D84}" destId="{BB212D88-0B80-4FCB-BF59-D17138A34414}" srcOrd="4" destOrd="0" parTransId="{50503425-BC1B-41CB-945F-E2E9FDE7F93E}" sibTransId="{B0218C95-489E-4F3F-A6D3-D2C1934ACC14}"/>
    <dgm:cxn modelId="{CDB08FAF-BC66-4DC3-87EE-26E066F34EA8}" type="presOf" srcId="{BB212D88-0B80-4FCB-BF59-D17138A34414}" destId="{7DC213EE-4A3A-4C9D-8565-A0EF8C1E08C6}" srcOrd="0" destOrd="0" presId="urn:microsoft.com/office/officeart/2005/8/layout/cycle3"/>
    <dgm:cxn modelId="{AE25D7E8-5CDC-4983-AFED-EBC51F8D6BBB}" type="presParOf" srcId="{BB6A504A-E54B-4F78-ADA8-14ED5DF3F6C6}" destId="{D464AC49-6B9D-4A07-9512-996BE986424F}" srcOrd="0" destOrd="0" presId="urn:microsoft.com/office/officeart/2005/8/layout/cycle3"/>
    <dgm:cxn modelId="{B80C186E-C61C-4D3C-8D5B-97D458D71469}" type="presParOf" srcId="{D464AC49-6B9D-4A07-9512-996BE986424F}" destId="{AA5FA2A8-C1DC-45E5-87E1-22DF18DC1DCB}" srcOrd="0" destOrd="0" presId="urn:microsoft.com/office/officeart/2005/8/layout/cycle3"/>
    <dgm:cxn modelId="{B421D7DB-37C1-4A59-8646-4F3130F2731F}" type="presParOf" srcId="{D464AC49-6B9D-4A07-9512-996BE986424F}" destId="{04E9DB2D-B2F0-4E93-BAF8-CBF509025CFE}" srcOrd="1" destOrd="0" presId="urn:microsoft.com/office/officeart/2005/8/layout/cycle3"/>
    <dgm:cxn modelId="{A583B01D-65F4-4740-8EEC-1A6A5C51209E}" type="presParOf" srcId="{D464AC49-6B9D-4A07-9512-996BE986424F}" destId="{4E87636E-E189-43B3-8377-B50537E74869}" srcOrd="2" destOrd="0" presId="urn:microsoft.com/office/officeart/2005/8/layout/cycle3"/>
    <dgm:cxn modelId="{D2CE5C82-B0FA-4CEE-B7CE-821172E6BA55}" type="presParOf" srcId="{D464AC49-6B9D-4A07-9512-996BE986424F}" destId="{9D058D32-8B44-4CF3-9F5E-6AE1B1E83AEB}" srcOrd="3" destOrd="0" presId="urn:microsoft.com/office/officeart/2005/8/layout/cycle3"/>
    <dgm:cxn modelId="{1ACA91EE-AC62-49CD-A9A0-E119F24B3EDD}" type="presParOf" srcId="{D464AC49-6B9D-4A07-9512-996BE986424F}" destId="{1A112D87-FAC9-4FB3-B26C-53E3742DDB7F}" srcOrd="4" destOrd="0" presId="urn:microsoft.com/office/officeart/2005/8/layout/cycle3"/>
    <dgm:cxn modelId="{8CE6A31A-1E44-46F9-BB95-47A21D2A096F}" type="presParOf" srcId="{D464AC49-6B9D-4A07-9512-996BE986424F}" destId="{7DC213EE-4A3A-4C9D-8565-A0EF8C1E08C6}"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308493E-6D28-4F1C-82BE-64E3BADD913F}" type="doc">
      <dgm:prSet loTypeId="urn:microsoft.com/office/officeart/2005/8/layout/cycle3" loCatId="cycle" qsTypeId="urn:microsoft.com/office/officeart/2005/8/quickstyle/simple1" qsCatId="simple" csTypeId="urn:microsoft.com/office/officeart/2005/8/colors/accent1_2" csCatId="accent1" phldr="1"/>
      <dgm:spPr/>
      <dgm:t>
        <a:bodyPr/>
        <a:lstStyle/>
        <a:p>
          <a:pPr rtl="1"/>
          <a:endParaRPr lang="fa-IR"/>
        </a:p>
      </dgm:t>
    </dgm:pt>
    <dgm:pt modelId="{6E277033-F587-499A-ADF8-05EF0B751122}">
      <dgm:prSet phldrT="[Text]" custT="1"/>
      <dgm:spPr/>
      <dgm:t>
        <a:bodyPr/>
        <a:lstStyle/>
        <a:p>
          <a:pPr rtl="1"/>
          <a:r>
            <a:rPr lang="fa-IR" sz="2800" dirty="0">
              <a:cs typeface="B Nazanin" panose="00000400000000000000" pitchFamily="2" charset="-78"/>
            </a:rPr>
            <a:t>واحد ستادی وجود ندارد</a:t>
          </a:r>
        </a:p>
      </dgm:t>
    </dgm:pt>
    <dgm:pt modelId="{E28DD880-5716-4105-992E-C3B55F6B0ED1}" type="parTrans" cxnId="{BB047A97-4337-4D67-B0CB-6D1B4C1BCADC}">
      <dgm:prSet/>
      <dgm:spPr/>
      <dgm:t>
        <a:bodyPr/>
        <a:lstStyle/>
        <a:p>
          <a:pPr rtl="1"/>
          <a:endParaRPr lang="fa-IR"/>
        </a:p>
      </dgm:t>
    </dgm:pt>
    <dgm:pt modelId="{09BA26AB-5531-47A2-A6A9-F3D7EEA43F8B}" type="sibTrans" cxnId="{BB047A97-4337-4D67-B0CB-6D1B4C1BCADC}">
      <dgm:prSet/>
      <dgm:spPr/>
      <dgm:t>
        <a:bodyPr/>
        <a:lstStyle/>
        <a:p>
          <a:pPr rtl="1"/>
          <a:endParaRPr lang="fa-IR"/>
        </a:p>
      </dgm:t>
    </dgm:pt>
    <dgm:pt modelId="{5C0CD518-7213-4B38-87EE-F9A31BDD825D}">
      <dgm:prSet phldrT="[Text]" custT="1"/>
      <dgm:spPr/>
      <dgm:t>
        <a:bodyPr/>
        <a:lstStyle/>
        <a:p>
          <a:pPr rtl="1"/>
          <a:r>
            <a:rPr lang="fa-IR" sz="2400" dirty="0">
              <a:cs typeface="B Nazanin" panose="00000400000000000000" pitchFamily="2" charset="-78"/>
            </a:rPr>
            <a:t>به سازمان های کوچکی که کلیه کارکنان زیر نظر یک فرد و از یک نفر دستور می گیرند</a:t>
          </a:r>
        </a:p>
      </dgm:t>
    </dgm:pt>
    <dgm:pt modelId="{9942AA1E-298D-45E1-9B1F-0C5755B9BC2C}" type="parTrans" cxnId="{2ED6C000-4811-4AE8-B5AB-16A9794FB5E3}">
      <dgm:prSet/>
      <dgm:spPr/>
      <dgm:t>
        <a:bodyPr/>
        <a:lstStyle/>
        <a:p>
          <a:pPr rtl="1"/>
          <a:endParaRPr lang="fa-IR"/>
        </a:p>
      </dgm:t>
    </dgm:pt>
    <dgm:pt modelId="{28DAAD91-2BB4-469E-B2EC-FD6289995147}" type="sibTrans" cxnId="{2ED6C000-4811-4AE8-B5AB-16A9794FB5E3}">
      <dgm:prSet/>
      <dgm:spPr/>
      <dgm:t>
        <a:bodyPr/>
        <a:lstStyle/>
        <a:p>
          <a:pPr rtl="1"/>
          <a:endParaRPr lang="fa-IR"/>
        </a:p>
      </dgm:t>
    </dgm:pt>
    <dgm:pt modelId="{44A8DD32-6EC3-4D3A-97A1-C532C3900ED6}">
      <dgm:prSet phldrT="[Text]" custT="1"/>
      <dgm:spPr/>
      <dgm:t>
        <a:bodyPr/>
        <a:lstStyle/>
        <a:p>
          <a:pPr rtl="1"/>
          <a:r>
            <a:rPr lang="fa-IR" sz="2400" dirty="0">
              <a:cs typeface="B Nazanin" panose="00000400000000000000" pitchFamily="2" charset="-78"/>
            </a:rPr>
            <a:t>فعالیت </a:t>
          </a:r>
          <a:r>
            <a:rPr lang="fa-IR" sz="2400" dirty="0" err="1">
              <a:cs typeface="B Nazanin" panose="00000400000000000000" pitchFamily="2" charset="-78"/>
            </a:rPr>
            <a:t>هایی</a:t>
          </a:r>
          <a:r>
            <a:rPr lang="fa-IR" sz="2400" dirty="0">
              <a:cs typeface="B Nazanin" panose="00000400000000000000" pitchFamily="2" charset="-78"/>
            </a:rPr>
            <a:t> است که مستقیما در تامین هدف آن سازمان نقش تعیین کننده دارد مثل واحد تحقیقات و پژوهش</a:t>
          </a:r>
        </a:p>
      </dgm:t>
    </dgm:pt>
    <dgm:pt modelId="{B69BD759-E4E9-44B6-BBCE-8072E43A4A01}" type="parTrans" cxnId="{98A898E6-63C5-47EB-B4B0-57C4EF82B909}">
      <dgm:prSet/>
      <dgm:spPr/>
      <dgm:t>
        <a:bodyPr/>
        <a:lstStyle/>
        <a:p>
          <a:pPr rtl="1"/>
          <a:endParaRPr lang="fa-IR"/>
        </a:p>
      </dgm:t>
    </dgm:pt>
    <dgm:pt modelId="{3A209BD0-EE93-4980-840B-AED3467E91F4}" type="sibTrans" cxnId="{98A898E6-63C5-47EB-B4B0-57C4EF82B909}">
      <dgm:prSet/>
      <dgm:spPr/>
      <dgm:t>
        <a:bodyPr/>
        <a:lstStyle/>
        <a:p>
          <a:pPr rtl="1"/>
          <a:endParaRPr lang="fa-IR"/>
        </a:p>
      </dgm:t>
    </dgm:pt>
    <dgm:pt modelId="{859FAC70-BA35-49FB-81E6-C804C9D9ACEB}">
      <dgm:prSet phldrT="[Text]" custT="1"/>
      <dgm:spPr/>
      <dgm:t>
        <a:bodyPr/>
        <a:lstStyle/>
        <a:p>
          <a:pPr rtl="1"/>
          <a:r>
            <a:rPr lang="fa-IR" sz="1800" dirty="0">
              <a:cs typeface="B Nazanin" panose="00000400000000000000" pitchFamily="2" charset="-78"/>
            </a:rPr>
            <a:t>مدیران صف مسئولیت هدایت زیر دستان را بر عهده دارند و همیشه افرادی را برای تحقق اهداف سازمان و اساس سازمان در حوزه ریاست تحت پوشش قراری دهند</a:t>
          </a:r>
        </a:p>
        <a:p>
          <a:pPr rtl="1"/>
          <a:r>
            <a:rPr lang="fa-IR" sz="1800" dirty="0">
              <a:cs typeface="B Nazanin" panose="00000400000000000000" pitchFamily="2" charset="-78"/>
            </a:rPr>
            <a:t>هیات ورزش ادارات ورزش و جوانان استان ها مدیران صف هستند</a:t>
          </a:r>
        </a:p>
      </dgm:t>
    </dgm:pt>
    <dgm:pt modelId="{A6929EB8-6E0A-4E2E-906B-A9EE4FB24086}" type="parTrans" cxnId="{5C02DBE8-8FD3-48DA-A353-2D6FC2B55B06}">
      <dgm:prSet/>
      <dgm:spPr/>
      <dgm:t>
        <a:bodyPr/>
        <a:lstStyle/>
        <a:p>
          <a:pPr rtl="1"/>
          <a:endParaRPr lang="fa-IR"/>
        </a:p>
      </dgm:t>
    </dgm:pt>
    <dgm:pt modelId="{9FC27BA3-1934-441A-BC9B-38B197D1A7C3}" type="sibTrans" cxnId="{5C02DBE8-8FD3-48DA-A353-2D6FC2B55B06}">
      <dgm:prSet/>
      <dgm:spPr/>
      <dgm:t>
        <a:bodyPr/>
        <a:lstStyle/>
        <a:p>
          <a:pPr rtl="1"/>
          <a:endParaRPr lang="fa-IR"/>
        </a:p>
      </dgm:t>
    </dgm:pt>
    <dgm:pt modelId="{D39D9F3A-1D91-4707-A84A-ACB73E848A8E}">
      <dgm:prSet phldrT="[Text]" custT="1"/>
      <dgm:spPr/>
      <dgm:t>
        <a:bodyPr/>
        <a:lstStyle/>
        <a:p>
          <a:pPr rtl="1"/>
          <a:r>
            <a:rPr lang="fa-IR" sz="2400" dirty="0">
              <a:cs typeface="B Nazanin" panose="00000400000000000000" pitchFamily="2" charset="-78"/>
            </a:rPr>
            <a:t>بخش های مختلف آن به اجزای برنامه های تدوینی ئ ابلاغ شده از طرف ستاد مشغولند</a:t>
          </a:r>
        </a:p>
      </dgm:t>
    </dgm:pt>
    <dgm:pt modelId="{22162285-6D88-4B4A-9BA6-1ED6072A8842}" type="parTrans" cxnId="{01B9263F-EC98-4273-BEBC-BFA591AE8F17}">
      <dgm:prSet/>
      <dgm:spPr/>
      <dgm:t>
        <a:bodyPr/>
        <a:lstStyle/>
        <a:p>
          <a:pPr rtl="1"/>
          <a:endParaRPr lang="fa-IR"/>
        </a:p>
      </dgm:t>
    </dgm:pt>
    <dgm:pt modelId="{2FED3BBC-1FCB-43D1-963F-BB9BE11A3FE9}" type="sibTrans" cxnId="{01B9263F-EC98-4273-BEBC-BFA591AE8F17}">
      <dgm:prSet/>
      <dgm:spPr/>
      <dgm:t>
        <a:bodyPr/>
        <a:lstStyle/>
        <a:p>
          <a:pPr rtl="1"/>
          <a:endParaRPr lang="fa-IR"/>
        </a:p>
      </dgm:t>
    </dgm:pt>
    <dgm:pt modelId="{EF097080-E675-47FD-981B-BC9A6AE38E3B}" type="pres">
      <dgm:prSet presAssocID="{5308493E-6D28-4F1C-82BE-64E3BADD913F}" presName="Name0" presStyleCnt="0">
        <dgm:presLayoutVars>
          <dgm:dir/>
          <dgm:resizeHandles val="exact"/>
        </dgm:presLayoutVars>
      </dgm:prSet>
      <dgm:spPr/>
      <dgm:t>
        <a:bodyPr/>
        <a:lstStyle/>
        <a:p>
          <a:endParaRPr lang="en-US"/>
        </a:p>
      </dgm:t>
    </dgm:pt>
    <dgm:pt modelId="{96C31A60-4CEE-473B-AF55-A3A7B8AE5873}" type="pres">
      <dgm:prSet presAssocID="{5308493E-6D28-4F1C-82BE-64E3BADD913F}" presName="cycle" presStyleCnt="0"/>
      <dgm:spPr/>
    </dgm:pt>
    <dgm:pt modelId="{F89A241F-16D1-4308-B065-FB11955AA058}" type="pres">
      <dgm:prSet presAssocID="{6E277033-F587-499A-ADF8-05EF0B751122}" presName="nodeFirstNode" presStyleLbl="node1" presStyleIdx="0" presStyleCnt="5">
        <dgm:presLayoutVars>
          <dgm:bulletEnabled val="1"/>
        </dgm:presLayoutVars>
      </dgm:prSet>
      <dgm:spPr/>
      <dgm:t>
        <a:bodyPr/>
        <a:lstStyle/>
        <a:p>
          <a:endParaRPr lang="en-US"/>
        </a:p>
      </dgm:t>
    </dgm:pt>
    <dgm:pt modelId="{9DE158CF-BA73-4D0F-A5E4-E91C33B290B2}" type="pres">
      <dgm:prSet presAssocID="{09BA26AB-5531-47A2-A6A9-F3D7EEA43F8B}" presName="sibTransFirstNode" presStyleLbl="bgShp" presStyleIdx="0" presStyleCnt="1"/>
      <dgm:spPr/>
      <dgm:t>
        <a:bodyPr/>
        <a:lstStyle/>
        <a:p>
          <a:endParaRPr lang="en-US"/>
        </a:p>
      </dgm:t>
    </dgm:pt>
    <dgm:pt modelId="{A6799180-FCA5-48ED-9281-C06B44201962}" type="pres">
      <dgm:prSet presAssocID="{5C0CD518-7213-4B38-87EE-F9A31BDD825D}" presName="nodeFollowingNodes" presStyleLbl="node1" presStyleIdx="1" presStyleCnt="5" custScaleX="110932" custScaleY="133061">
        <dgm:presLayoutVars>
          <dgm:bulletEnabled val="1"/>
        </dgm:presLayoutVars>
      </dgm:prSet>
      <dgm:spPr/>
      <dgm:t>
        <a:bodyPr/>
        <a:lstStyle/>
        <a:p>
          <a:endParaRPr lang="en-US"/>
        </a:p>
      </dgm:t>
    </dgm:pt>
    <dgm:pt modelId="{5BBAC5EE-2688-4503-98CB-C16238ED5511}" type="pres">
      <dgm:prSet presAssocID="{44A8DD32-6EC3-4D3A-97A1-C532C3900ED6}" presName="nodeFollowingNodes" presStyleLbl="node1" presStyleIdx="2" presStyleCnt="5" custScaleX="113441" custScaleY="190491" custRadScaleRad="102438" custRadScaleInc="-6152">
        <dgm:presLayoutVars>
          <dgm:bulletEnabled val="1"/>
        </dgm:presLayoutVars>
      </dgm:prSet>
      <dgm:spPr/>
      <dgm:t>
        <a:bodyPr/>
        <a:lstStyle/>
        <a:p>
          <a:endParaRPr lang="en-US"/>
        </a:p>
      </dgm:t>
    </dgm:pt>
    <dgm:pt modelId="{9AF034AC-BFE0-48EB-8627-B3B9729284F4}" type="pres">
      <dgm:prSet presAssocID="{859FAC70-BA35-49FB-81E6-C804C9D9ACEB}" presName="nodeFollowingNodes" presStyleLbl="node1" presStyleIdx="3" presStyleCnt="5" custScaleX="126077" custScaleY="182547" custRadScaleRad="111420" custRadScaleInc="12916">
        <dgm:presLayoutVars>
          <dgm:bulletEnabled val="1"/>
        </dgm:presLayoutVars>
      </dgm:prSet>
      <dgm:spPr/>
      <dgm:t>
        <a:bodyPr/>
        <a:lstStyle/>
        <a:p>
          <a:endParaRPr lang="en-US"/>
        </a:p>
      </dgm:t>
    </dgm:pt>
    <dgm:pt modelId="{359631EA-25B1-4E7B-9318-28408BDA6867}" type="pres">
      <dgm:prSet presAssocID="{D39D9F3A-1D91-4707-A84A-ACB73E848A8E}" presName="nodeFollowingNodes" presStyleLbl="node1" presStyleIdx="4" presStyleCnt="5" custScaleX="110302" custScaleY="143611">
        <dgm:presLayoutVars>
          <dgm:bulletEnabled val="1"/>
        </dgm:presLayoutVars>
      </dgm:prSet>
      <dgm:spPr/>
      <dgm:t>
        <a:bodyPr/>
        <a:lstStyle/>
        <a:p>
          <a:endParaRPr lang="en-US"/>
        </a:p>
      </dgm:t>
    </dgm:pt>
  </dgm:ptLst>
  <dgm:cxnLst>
    <dgm:cxn modelId="{5C02DBE8-8FD3-48DA-A353-2D6FC2B55B06}" srcId="{5308493E-6D28-4F1C-82BE-64E3BADD913F}" destId="{859FAC70-BA35-49FB-81E6-C804C9D9ACEB}" srcOrd="3" destOrd="0" parTransId="{A6929EB8-6E0A-4E2E-906B-A9EE4FB24086}" sibTransId="{9FC27BA3-1934-441A-BC9B-38B197D1A7C3}"/>
    <dgm:cxn modelId="{D2DD41A9-D75F-4AE0-9BB1-A6C191077793}" type="presOf" srcId="{6E277033-F587-499A-ADF8-05EF0B751122}" destId="{F89A241F-16D1-4308-B065-FB11955AA058}" srcOrd="0" destOrd="0" presId="urn:microsoft.com/office/officeart/2005/8/layout/cycle3"/>
    <dgm:cxn modelId="{2ED6C000-4811-4AE8-B5AB-16A9794FB5E3}" srcId="{5308493E-6D28-4F1C-82BE-64E3BADD913F}" destId="{5C0CD518-7213-4B38-87EE-F9A31BDD825D}" srcOrd="1" destOrd="0" parTransId="{9942AA1E-298D-45E1-9B1F-0C5755B9BC2C}" sibTransId="{28DAAD91-2BB4-469E-B2EC-FD6289995147}"/>
    <dgm:cxn modelId="{BB047A97-4337-4D67-B0CB-6D1B4C1BCADC}" srcId="{5308493E-6D28-4F1C-82BE-64E3BADD913F}" destId="{6E277033-F587-499A-ADF8-05EF0B751122}" srcOrd="0" destOrd="0" parTransId="{E28DD880-5716-4105-992E-C3B55F6B0ED1}" sibTransId="{09BA26AB-5531-47A2-A6A9-F3D7EEA43F8B}"/>
    <dgm:cxn modelId="{D1BB412B-C6B7-49F4-8559-DC4BA4DE5FFC}" type="presOf" srcId="{D39D9F3A-1D91-4707-A84A-ACB73E848A8E}" destId="{359631EA-25B1-4E7B-9318-28408BDA6867}" srcOrd="0" destOrd="0" presId="urn:microsoft.com/office/officeart/2005/8/layout/cycle3"/>
    <dgm:cxn modelId="{F22887B1-074D-447B-B03A-C7802A1A6A33}" type="presOf" srcId="{5C0CD518-7213-4B38-87EE-F9A31BDD825D}" destId="{A6799180-FCA5-48ED-9281-C06B44201962}" srcOrd="0" destOrd="0" presId="urn:microsoft.com/office/officeart/2005/8/layout/cycle3"/>
    <dgm:cxn modelId="{8B8A0478-FC7E-42EF-AAA6-97F94149747A}" type="presOf" srcId="{859FAC70-BA35-49FB-81E6-C804C9D9ACEB}" destId="{9AF034AC-BFE0-48EB-8627-B3B9729284F4}" srcOrd="0" destOrd="0" presId="urn:microsoft.com/office/officeart/2005/8/layout/cycle3"/>
    <dgm:cxn modelId="{98A898E6-63C5-47EB-B4B0-57C4EF82B909}" srcId="{5308493E-6D28-4F1C-82BE-64E3BADD913F}" destId="{44A8DD32-6EC3-4D3A-97A1-C532C3900ED6}" srcOrd="2" destOrd="0" parTransId="{B69BD759-E4E9-44B6-BBCE-8072E43A4A01}" sibTransId="{3A209BD0-EE93-4980-840B-AED3467E91F4}"/>
    <dgm:cxn modelId="{A495E455-DD6B-481E-A799-01D2F0764FB0}" type="presOf" srcId="{44A8DD32-6EC3-4D3A-97A1-C532C3900ED6}" destId="{5BBAC5EE-2688-4503-98CB-C16238ED5511}" srcOrd="0" destOrd="0" presId="urn:microsoft.com/office/officeart/2005/8/layout/cycle3"/>
    <dgm:cxn modelId="{01B9263F-EC98-4273-BEBC-BFA591AE8F17}" srcId="{5308493E-6D28-4F1C-82BE-64E3BADD913F}" destId="{D39D9F3A-1D91-4707-A84A-ACB73E848A8E}" srcOrd="4" destOrd="0" parTransId="{22162285-6D88-4B4A-9BA6-1ED6072A8842}" sibTransId="{2FED3BBC-1FCB-43D1-963F-BB9BE11A3FE9}"/>
    <dgm:cxn modelId="{3FBA8847-6CB4-41E8-B633-0E1F7A3AC287}" type="presOf" srcId="{5308493E-6D28-4F1C-82BE-64E3BADD913F}" destId="{EF097080-E675-47FD-981B-BC9A6AE38E3B}" srcOrd="0" destOrd="0" presId="urn:microsoft.com/office/officeart/2005/8/layout/cycle3"/>
    <dgm:cxn modelId="{61A140AC-7B59-4A8F-9BB6-0C2C7567DEE6}" type="presOf" srcId="{09BA26AB-5531-47A2-A6A9-F3D7EEA43F8B}" destId="{9DE158CF-BA73-4D0F-A5E4-E91C33B290B2}" srcOrd="0" destOrd="0" presId="urn:microsoft.com/office/officeart/2005/8/layout/cycle3"/>
    <dgm:cxn modelId="{7F0076C9-E471-42D7-8B56-481BCB4FD58D}" type="presParOf" srcId="{EF097080-E675-47FD-981B-BC9A6AE38E3B}" destId="{96C31A60-4CEE-473B-AF55-A3A7B8AE5873}" srcOrd="0" destOrd="0" presId="urn:microsoft.com/office/officeart/2005/8/layout/cycle3"/>
    <dgm:cxn modelId="{D8F97BB7-32DC-4A55-805D-B02AB2FE7229}" type="presParOf" srcId="{96C31A60-4CEE-473B-AF55-A3A7B8AE5873}" destId="{F89A241F-16D1-4308-B065-FB11955AA058}" srcOrd="0" destOrd="0" presId="urn:microsoft.com/office/officeart/2005/8/layout/cycle3"/>
    <dgm:cxn modelId="{8C6DB4C3-3EC1-42A1-BB9A-E9B1DEA7FD30}" type="presParOf" srcId="{96C31A60-4CEE-473B-AF55-A3A7B8AE5873}" destId="{9DE158CF-BA73-4D0F-A5E4-E91C33B290B2}" srcOrd="1" destOrd="0" presId="urn:microsoft.com/office/officeart/2005/8/layout/cycle3"/>
    <dgm:cxn modelId="{1CE8035B-E208-4A79-9669-3A0E156CB177}" type="presParOf" srcId="{96C31A60-4CEE-473B-AF55-A3A7B8AE5873}" destId="{A6799180-FCA5-48ED-9281-C06B44201962}" srcOrd="2" destOrd="0" presId="urn:microsoft.com/office/officeart/2005/8/layout/cycle3"/>
    <dgm:cxn modelId="{20C1D5A6-A72B-4A1B-A192-27D71CB3A54F}" type="presParOf" srcId="{96C31A60-4CEE-473B-AF55-A3A7B8AE5873}" destId="{5BBAC5EE-2688-4503-98CB-C16238ED5511}" srcOrd="3" destOrd="0" presId="urn:microsoft.com/office/officeart/2005/8/layout/cycle3"/>
    <dgm:cxn modelId="{C068DFA3-66FD-4572-A5D6-061B3E3AF930}" type="presParOf" srcId="{96C31A60-4CEE-473B-AF55-A3A7B8AE5873}" destId="{9AF034AC-BFE0-48EB-8627-B3B9729284F4}" srcOrd="4" destOrd="0" presId="urn:microsoft.com/office/officeart/2005/8/layout/cycle3"/>
    <dgm:cxn modelId="{8AF243E2-55EE-49A4-9CE4-A5F619C7A290}" type="presParOf" srcId="{96C31A60-4CEE-473B-AF55-A3A7B8AE5873}" destId="{359631EA-25B1-4E7B-9318-28408BDA6867}"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81D4BDD-8115-4FEF-AA0A-68EB591B706D}" type="doc">
      <dgm:prSet loTypeId="urn:microsoft.com/office/officeart/2005/8/layout/pyramid1" loCatId="pyramid" qsTypeId="urn:microsoft.com/office/officeart/2005/8/quickstyle/simple1" qsCatId="simple" csTypeId="urn:microsoft.com/office/officeart/2005/8/colors/accent1_2" csCatId="accent1" phldr="1"/>
      <dgm:spPr/>
    </dgm:pt>
    <dgm:pt modelId="{FDE04B33-3FAF-415B-8061-EFA8B58A6764}">
      <dgm:prSet phldrT="[Text]" custT="1"/>
      <dgm:spPr/>
      <dgm:t>
        <a:bodyPr/>
        <a:lstStyle/>
        <a:p>
          <a:pPr rtl="1"/>
          <a:r>
            <a:rPr lang="fa-IR" sz="2000" dirty="0">
              <a:cs typeface="B Nazanin" panose="00000400000000000000" pitchFamily="2" charset="-78"/>
            </a:rPr>
            <a:t>خود یابی</a:t>
          </a:r>
        </a:p>
        <a:p>
          <a:pPr rtl="1"/>
          <a:r>
            <a:rPr lang="fa-IR" sz="2000" dirty="0">
              <a:cs typeface="B Nazanin" panose="00000400000000000000" pitchFamily="2" charset="-78"/>
            </a:rPr>
            <a:t> ( خود شکوفایی </a:t>
          </a:r>
          <a:r>
            <a:rPr lang="fa-IR" sz="1000" dirty="0">
              <a:cs typeface="2  Titr" panose="00000700000000000000" pitchFamily="2" charset="-78"/>
            </a:rPr>
            <a:t>)</a:t>
          </a:r>
        </a:p>
      </dgm:t>
    </dgm:pt>
    <dgm:pt modelId="{FD099845-FA93-479A-AF12-3E7F289CFB4D}" type="parTrans" cxnId="{E4879818-B7DF-441F-8330-068FFD28662E}">
      <dgm:prSet/>
      <dgm:spPr/>
      <dgm:t>
        <a:bodyPr/>
        <a:lstStyle/>
        <a:p>
          <a:pPr rtl="1"/>
          <a:endParaRPr lang="fa-IR"/>
        </a:p>
      </dgm:t>
    </dgm:pt>
    <dgm:pt modelId="{B2D31BA3-128B-476D-A641-8348F212986B}" type="sibTrans" cxnId="{E4879818-B7DF-441F-8330-068FFD28662E}">
      <dgm:prSet/>
      <dgm:spPr/>
      <dgm:t>
        <a:bodyPr/>
        <a:lstStyle/>
        <a:p>
          <a:pPr rtl="1"/>
          <a:endParaRPr lang="fa-IR"/>
        </a:p>
      </dgm:t>
    </dgm:pt>
    <dgm:pt modelId="{28C10454-88FA-4C23-8D59-D2705480901E}">
      <dgm:prSet phldrT="[Text]" custT="1"/>
      <dgm:spPr/>
      <dgm:t>
        <a:bodyPr/>
        <a:lstStyle/>
        <a:p>
          <a:pPr rtl="1"/>
          <a:r>
            <a:rPr lang="fa-IR" sz="2400" dirty="0">
              <a:cs typeface="B Nazanin" panose="00000400000000000000" pitchFamily="2" charset="-78"/>
            </a:rPr>
            <a:t>نیاز به قدرت و منزلت ( نیاز به عزت نفس )</a:t>
          </a:r>
        </a:p>
      </dgm:t>
    </dgm:pt>
    <dgm:pt modelId="{A8F5251E-ACAB-47CC-92B3-A4D4B9EA697A}" type="parTrans" cxnId="{67B42BCD-9227-411D-8631-797330848B1C}">
      <dgm:prSet/>
      <dgm:spPr/>
      <dgm:t>
        <a:bodyPr/>
        <a:lstStyle/>
        <a:p>
          <a:pPr rtl="1"/>
          <a:endParaRPr lang="fa-IR"/>
        </a:p>
      </dgm:t>
    </dgm:pt>
    <dgm:pt modelId="{7577BD45-C406-43C0-AB67-1B49F9E22751}" type="sibTrans" cxnId="{67B42BCD-9227-411D-8631-797330848B1C}">
      <dgm:prSet/>
      <dgm:spPr/>
      <dgm:t>
        <a:bodyPr/>
        <a:lstStyle/>
        <a:p>
          <a:pPr rtl="1"/>
          <a:endParaRPr lang="fa-IR"/>
        </a:p>
      </dgm:t>
    </dgm:pt>
    <dgm:pt modelId="{92D8343F-4948-42DF-9A9A-ECAC1A34EC39}">
      <dgm:prSet phldrT="[Text]" custT="1"/>
      <dgm:spPr/>
      <dgm:t>
        <a:bodyPr/>
        <a:lstStyle/>
        <a:p>
          <a:pPr rtl="1"/>
          <a:r>
            <a:rPr lang="fa-IR" sz="2400" dirty="0">
              <a:cs typeface="B Nazanin" panose="00000400000000000000" pitchFamily="2" charset="-78"/>
            </a:rPr>
            <a:t>نیاز به تعلق اجتماعی ( نیاز به محبت )</a:t>
          </a:r>
        </a:p>
      </dgm:t>
    </dgm:pt>
    <dgm:pt modelId="{BC7B5BCD-C9FA-4842-8334-49EA988C0270}" type="parTrans" cxnId="{1AF8E040-70EE-4EE0-9D19-4BC5375EB15B}">
      <dgm:prSet/>
      <dgm:spPr/>
      <dgm:t>
        <a:bodyPr/>
        <a:lstStyle/>
        <a:p>
          <a:pPr rtl="1"/>
          <a:endParaRPr lang="fa-IR"/>
        </a:p>
      </dgm:t>
    </dgm:pt>
    <dgm:pt modelId="{09E4AE78-B522-431A-81D2-6413D71A7E5B}" type="sibTrans" cxnId="{1AF8E040-70EE-4EE0-9D19-4BC5375EB15B}">
      <dgm:prSet/>
      <dgm:spPr/>
      <dgm:t>
        <a:bodyPr/>
        <a:lstStyle/>
        <a:p>
          <a:pPr rtl="1"/>
          <a:endParaRPr lang="fa-IR"/>
        </a:p>
      </dgm:t>
    </dgm:pt>
    <dgm:pt modelId="{DAB1D115-FEDD-46DA-AF8D-5E03F71E2D76}">
      <dgm:prSet phldrT="[Text]" custT="1"/>
      <dgm:spPr/>
      <dgm:t>
        <a:bodyPr/>
        <a:lstStyle/>
        <a:p>
          <a:pPr rtl="1"/>
          <a:r>
            <a:rPr lang="fa-IR" sz="2400" dirty="0">
              <a:cs typeface="B Nazanin" panose="00000400000000000000" pitchFamily="2" charset="-78"/>
            </a:rPr>
            <a:t>نیاز های جسمانی و فیزیولوژیک ( نیاز اولیه )</a:t>
          </a:r>
        </a:p>
      </dgm:t>
    </dgm:pt>
    <dgm:pt modelId="{5BF2296D-9825-4C24-99CE-55B9FD786D82}" type="parTrans" cxnId="{B723C66A-75F6-470B-9A14-8512138DF4C0}">
      <dgm:prSet/>
      <dgm:spPr/>
      <dgm:t>
        <a:bodyPr/>
        <a:lstStyle/>
        <a:p>
          <a:pPr rtl="1"/>
          <a:endParaRPr lang="fa-IR"/>
        </a:p>
      </dgm:t>
    </dgm:pt>
    <dgm:pt modelId="{75118D01-6383-4788-B2A0-AEAEB14A9C97}" type="sibTrans" cxnId="{B723C66A-75F6-470B-9A14-8512138DF4C0}">
      <dgm:prSet/>
      <dgm:spPr/>
      <dgm:t>
        <a:bodyPr/>
        <a:lstStyle/>
        <a:p>
          <a:pPr rtl="1"/>
          <a:endParaRPr lang="fa-IR"/>
        </a:p>
      </dgm:t>
    </dgm:pt>
    <dgm:pt modelId="{C904805D-5695-4D5B-AF01-8310E1A51B0F}">
      <dgm:prSet phldrT="[Text]" custT="1"/>
      <dgm:spPr/>
      <dgm:t>
        <a:bodyPr/>
        <a:lstStyle/>
        <a:p>
          <a:pPr rtl="1"/>
          <a:r>
            <a:rPr lang="fa-IR" sz="2800" dirty="0">
              <a:cs typeface="B Nazanin" panose="00000400000000000000" pitchFamily="2" charset="-78"/>
            </a:rPr>
            <a:t>نیاز های ایمنی و امنیتی </a:t>
          </a:r>
        </a:p>
      </dgm:t>
    </dgm:pt>
    <dgm:pt modelId="{A5E8167F-03BA-4004-B8F5-C7D0236FF2CB}" type="parTrans" cxnId="{6379046F-4CD9-46D9-80FF-E4F442D8B909}">
      <dgm:prSet/>
      <dgm:spPr/>
      <dgm:t>
        <a:bodyPr/>
        <a:lstStyle/>
        <a:p>
          <a:pPr rtl="1"/>
          <a:endParaRPr lang="fa-IR"/>
        </a:p>
      </dgm:t>
    </dgm:pt>
    <dgm:pt modelId="{836DFB76-F1AD-403C-98B8-0D2077680DFA}" type="sibTrans" cxnId="{6379046F-4CD9-46D9-80FF-E4F442D8B909}">
      <dgm:prSet/>
      <dgm:spPr/>
      <dgm:t>
        <a:bodyPr/>
        <a:lstStyle/>
        <a:p>
          <a:pPr rtl="1"/>
          <a:endParaRPr lang="fa-IR"/>
        </a:p>
      </dgm:t>
    </dgm:pt>
    <dgm:pt modelId="{A5906519-09D7-4C0D-BBF1-AC5F2E42BCEF}" type="pres">
      <dgm:prSet presAssocID="{F81D4BDD-8115-4FEF-AA0A-68EB591B706D}" presName="Name0" presStyleCnt="0">
        <dgm:presLayoutVars>
          <dgm:dir/>
          <dgm:animLvl val="lvl"/>
          <dgm:resizeHandles val="exact"/>
        </dgm:presLayoutVars>
      </dgm:prSet>
      <dgm:spPr/>
    </dgm:pt>
    <dgm:pt modelId="{C5FED6D5-0549-4EAE-9D97-705269F09DA8}" type="pres">
      <dgm:prSet presAssocID="{FDE04B33-3FAF-415B-8061-EFA8B58A6764}" presName="Name8" presStyleCnt="0"/>
      <dgm:spPr/>
    </dgm:pt>
    <dgm:pt modelId="{60864D3D-2A35-4778-A469-CC4E58DE3537}" type="pres">
      <dgm:prSet presAssocID="{FDE04B33-3FAF-415B-8061-EFA8B58A6764}" presName="level" presStyleLbl="node1" presStyleIdx="0" presStyleCnt="5" custScaleX="113114" custScaleY="151279" custLinFactNeighborX="809" custLinFactNeighborY="-9299">
        <dgm:presLayoutVars>
          <dgm:chMax val="1"/>
          <dgm:bulletEnabled val="1"/>
        </dgm:presLayoutVars>
      </dgm:prSet>
      <dgm:spPr/>
      <dgm:t>
        <a:bodyPr/>
        <a:lstStyle/>
        <a:p>
          <a:endParaRPr lang="en-US"/>
        </a:p>
      </dgm:t>
    </dgm:pt>
    <dgm:pt modelId="{8271A0A8-01EA-40CA-B24A-14140E1CDC1F}" type="pres">
      <dgm:prSet presAssocID="{FDE04B33-3FAF-415B-8061-EFA8B58A6764}" presName="levelTx" presStyleLbl="revTx" presStyleIdx="0" presStyleCnt="0">
        <dgm:presLayoutVars>
          <dgm:chMax val="1"/>
          <dgm:bulletEnabled val="1"/>
        </dgm:presLayoutVars>
      </dgm:prSet>
      <dgm:spPr/>
      <dgm:t>
        <a:bodyPr/>
        <a:lstStyle/>
        <a:p>
          <a:endParaRPr lang="en-US"/>
        </a:p>
      </dgm:t>
    </dgm:pt>
    <dgm:pt modelId="{B27E409A-4215-43A0-8CC8-1B36950425D3}" type="pres">
      <dgm:prSet presAssocID="{28C10454-88FA-4C23-8D59-D2705480901E}" presName="Name8" presStyleCnt="0"/>
      <dgm:spPr/>
    </dgm:pt>
    <dgm:pt modelId="{26B67732-E465-4FA5-A46F-F4ECD33701CA}" type="pres">
      <dgm:prSet presAssocID="{28C10454-88FA-4C23-8D59-D2705480901E}" presName="level" presStyleLbl="node1" presStyleIdx="1" presStyleCnt="5" custScaleX="109022">
        <dgm:presLayoutVars>
          <dgm:chMax val="1"/>
          <dgm:bulletEnabled val="1"/>
        </dgm:presLayoutVars>
      </dgm:prSet>
      <dgm:spPr/>
      <dgm:t>
        <a:bodyPr/>
        <a:lstStyle/>
        <a:p>
          <a:endParaRPr lang="en-US"/>
        </a:p>
      </dgm:t>
    </dgm:pt>
    <dgm:pt modelId="{97E95988-A558-42F4-A1F9-94EABAD06735}" type="pres">
      <dgm:prSet presAssocID="{28C10454-88FA-4C23-8D59-D2705480901E}" presName="levelTx" presStyleLbl="revTx" presStyleIdx="0" presStyleCnt="0">
        <dgm:presLayoutVars>
          <dgm:chMax val="1"/>
          <dgm:bulletEnabled val="1"/>
        </dgm:presLayoutVars>
      </dgm:prSet>
      <dgm:spPr/>
      <dgm:t>
        <a:bodyPr/>
        <a:lstStyle/>
        <a:p>
          <a:endParaRPr lang="en-US"/>
        </a:p>
      </dgm:t>
    </dgm:pt>
    <dgm:pt modelId="{99170F76-3E95-4598-AED0-8EA3764E04F0}" type="pres">
      <dgm:prSet presAssocID="{92D8343F-4948-42DF-9A9A-ECAC1A34EC39}" presName="Name8" presStyleCnt="0"/>
      <dgm:spPr/>
    </dgm:pt>
    <dgm:pt modelId="{50497905-91B9-4B44-BFA7-8974F416FF7C}" type="pres">
      <dgm:prSet presAssocID="{92D8343F-4948-42DF-9A9A-ECAC1A34EC39}" presName="level" presStyleLbl="node1" presStyleIdx="2" presStyleCnt="5" custScaleX="107260">
        <dgm:presLayoutVars>
          <dgm:chMax val="1"/>
          <dgm:bulletEnabled val="1"/>
        </dgm:presLayoutVars>
      </dgm:prSet>
      <dgm:spPr/>
      <dgm:t>
        <a:bodyPr/>
        <a:lstStyle/>
        <a:p>
          <a:endParaRPr lang="en-US"/>
        </a:p>
      </dgm:t>
    </dgm:pt>
    <dgm:pt modelId="{0C952D6E-FAEA-41F4-9161-7F36885E505E}" type="pres">
      <dgm:prSet presAssocID="{92D8343F-4948-42DF-9A9A-ECAC1A34EC39}" presName="levelTx" presStyleLbl="revTx" presStyleIdx="0" presStyleCnt="0">
        <dgm:presLayoutVars>
          <dgm:chMax val="1"/>
          <dgm:bulletEnabled val="1"/>
        </dgm:presLayoutVars>
      </dgm:prSet>
      <dgm:spPr/>
      <dgm:t>
        <a:bodyPr/>
        <a:lstStyle/>
        <a:p>
          <a:endParaRPr lang="en-US"/>
        </a:p>
      </dgm:t>
    </dgm:pt>
    <dgm:pt modelId="{07BE2F76-4F4F-456F-A655-DC4FB7062141}" type="pres">
      <dgm:prSet presAssocID="{C904805D-5695-4D5B-AF01-8310E1A51B0F}" presName="Name8" presStyleCnt="0"/>
      <dgm:spPr/>
    </dgm:pt>
    <dgm:pt modelId="{31AB3D9B-5C5C-482F-A8F6-0BF622137EFB}" type="pres">
      <dgm:prSet presAssocID="{C904805D-5695-4D5B-AF01-8310E1A51B0F}" presName="level" presStyleLbl="node1" presStyleIdx="3" presStyleCnt="5" custScaleX="102600">
        <dgm:presLayoutVars>
          <dgm:chMax val="1"/>
          <dgm:bulletEnabled val="1"/>
        </dgm:presLayoutVars>
      </dgm:prSet>
      <dgm:spPr/>
      <dgm:t>
        <a:bodyPr/>
        <a:lstStyle/>
        <a:p>
          <a:endParaRPr lang="en-US"/>
        </a:p>
      </dgm:t>
    </dgm:pt>
    <dgm:pt modelId="{C6410B30-87B2-455A-B770-6EAD2DCB55EF}" type="pres">
      <dgm:prSet presAssocID="{C904805D-5695-4D5B-AF01-8310E1A51B0F}" presName="levelTx" presStyleLbl="revTx" presStyleIdx="0" presStyleCnt="0">
        <dgm:presLayoutVars>
          <dgm:chMax val="1"/>
          <dgm:bulletEnabled val="1"/>
        </dgm:presLayoutVars>
      </dgm:prSet>
      <dgm:spPr/>
      <dgm:t>
        <a:bodyPr/>
        <a:lstStyle/>
        <a:p>
          <a:endParaRPr lang="en-US"/>
        </a:p>
      </dgm:t>
    </dgm:pt>
    <dgm:pt modelId="{0E57429F-647B-45C2-85C1-105DF6A42442}" type="pres">
      <dgm:prSet presAssocID="{DAB1D115-FEDD-46DA-AF8D-5E03F71E2D76}" presName="Name8" presStyleCnt="0"/>
      <dgm:spPr/>
    </dgm:pt>
    <dgm:pt modelId="{6BEC2025-AC63-44B9-A99B-9A36C685CED7}" type="pres">
      <dgm:prSet presAssocID="{DAB1D115-FEDD-46DA-AF8D-5E03F71E2D76}" presName="level" presStyleLbl="node1" presStyleIdx="4" presStyleCnt="5">
        <dgm:presLayoutVars>
          <dgm:chMax val="1"/>
          <dgm:bulletEnabled val="1"/>
        </dgm:presLayoutVars>
      </dgm:prSet>
      <dgm:spPr/>
      <dgm:t>
        <a:bodyPr/>
        <a:lstStyle/>
        <a:p>
          <a:endParaRPr lang="en-US"/>
        </a:p>
      </dgm:t>
    </dgm:pt>
    <dgm:pt modelId="{C784A7CA-934E-455F-AB39-7A01A204C66C}" type="pres">
      <dgm:prSet presAssocID="{DAB1D115-FEDD-46DA-AF8D-5E03F71E2D76}" presName="levelTx" presStyleLbl="revTx" presStyleIdx="0" presStyleCnt="0">
        <dgm:presLayoutVars>
          <dgm:chMax val="1"/>
          <dgm:bulletEnabled val="1"/>
        </dgm:presLayoutVars>
      </dgm:prSet>
      <dgm:spPr/>
      <dgm:t>
        <a:bodyPr/>
        <a:lstStyle/>
        <a:p>
          <a:endParaRPr lang="en-US"/>
        </a:p>
      </dgm:t>
    </dgm:pt>
  </dgm:ptLst>
  <dgm:cxnLst>
    <dgm:cxn modelId="{80CD7F1D-DAAB-4F52-B6F0-E036776382B6}" type="presOf" srcId="{92D8343F-4948-42DF-9A9A-ECAC1A34EC39}" destId="{0C952D6E-FAEA-41F4-9161-7F36885E505E}" srcOrd="1" destOrd="0" presId="urn:microsoft.com/office/officeart/2005/8/layout/pyramid1"/>
    <dgm:cxn modelId="{6379046F-4CD9-46D9-80FF-E4F442D8B909}" srcId="{F81D4BDD-8115-4FEF-AA0A-68EB591B706D}" destId="{C904805D-5695-4D5B-AF01-8310E1A51B0F}" srcOrd="3" destOrd="0" parTransId="{A5E8167F-03BA-4004-B8F5-C7D0236FF2CB}" sibTransId="{836DFB76-F1AD-403C-98B8-0D2077680DFA}"/>
    <dgm:cxn modelId="{1AF8E040-70EE-4EE0-9D19-4BC5375EB15B}" srcId="{F81D4BDD-8115-4FEF-AA0A-68EB591B706D}" destId="{92D8343F-4948-42DF-9A9A-ECAC1A34EC39}" srcOrd="2" destOrd="0" parTransId="{BC7B5BCD-C9FA-4842-8334-49EA988C0270}" sibTransId="{09E4AE78-B522-431A-81D2-6413D71A7E5B}"/>
    <dgm:cxn modelId="{67B42BCD-9227-411D-8631-797330848B1C}" srcId="{F81D4BDD-8115-4FEF-AA0A-68EB591B706D}" destId="{28C10454-88FA-4C23-8D59-D2705480901E}" srcOrd="1" destOrd="0" parTransId="{A8F5251E-ACAB-47CC-92B3-A4D4B9EA697A}" sibTransId="{7577BD45-C406-43C0-AB67-1B49F9E22751}"/>
    <dgm:cxn modelId="{0C7BA172-B841-43F7-A031-BB240798AE1B}" type="presOf" srcId="{C904805D-5695-4D5B-AF01-8310E1A51B0F}" destId="{C6410B30-87B2-455A-B770-6EAD2DCB55EF}" srcOrd="1" destOrd="0" presId="urn:microsoft.com/office/officeart/2005/8/layout/pyramid1"/>
    <dgm:cxn modelId="{35269BD3-10A4-47C5-AEAF-50161333095E}" type="presOf" srcId="{FDE04B33-3FAF-415B-8061-EFA8B58A6764}" destId="{8271A0A8-01EA-40CA-B24A-14140E1CDC1F}" srcOrd="1" destOrd="0" presId="urn:microsoft.com/office/officeart/2005/8/layout/pyramid1"/>
    <dgm:cxn modelId="{772A27ED-A26C-4CE2-AE17-68011E1C8515}" type="presOf" srcId="{DAB1D115-FEDD-46DA-AF8D-5E03F71E2D76}" destId="{C784A7CA-934E-455F-AB39-7A01A204C66C}" srcOrd="1" destOrd="0" presId="urn:microsoft.com/office/officeart/2005/8/layout/pyramid1"/>
    <dgm:cxn modelId="{B723C66A-75F6-470B-9A14-8512138DF4C0}" srcId="{F81D4BDD-8115-4FEF-AA0A-68EB591B706D}" destId="{DAB1D115-FEDD-46DA-AF8D-5E03F71E2D76}" srcOrd="4" destOrd="0" parTransId="{5BF2296D-9825-4C24-99CE-55B9FD786D82}" sibTransId="{75118D01-6383-4788-B2A0-AEAEB14A9C97}"/>
    <dgm:cxn modelId="{8686BC74-C9F9-4D03-9349-584DDC97D239}" type="presOf" srcId="{28C10454-88FA-4C23-8D59-D2705480901E}" destId="{97E95988-A558-42F4-A1F9-94EABAD06735}" srcOrd="1" destOrd="0" presId="urn:microsoft.com/office/officeart/2005/8/layout/pyramid1"/>
    <dgm:cxn modelId="{F817372F-EA1A-4896-AE7D-12CE87C2D75F}" type="presOf" srcId="{F81D4BDD-8115-4FEF-AA0A-68EB591B706D}" destId="{A5906519-09D7-4C0D-BBF1-AC5F2E42BCEF}" srcOrd="0" destOrd="0" presId="urn:microsoft.com/office/officeart/2005/8/layout/pyramid1"/>
    <dgm:cxn modelId="{679AEE6B-7ECE-4BA8-86A5-1BCB39EAAA6E}" type="presOf" srcId="{DAB1D115-FEDD-46DA-AF8D-5E03F71E2D76}" destId="{6BEC2025-AC63-44B9-A99B-9A36C685CED7}" srcOrd="0" destOrd="0" presId="urn:microsoft.com/office/officeart/2005/8/layout/pyramid1"/>
    <dgm:cxn modelId="{E4879818-B7DF-441F-8330-068FFD28662E}" srcId="{F81D4BDD-8115-4FEF-AA0A-68EB591B706D}" destId="{FDE04B33-3FAF-415B-8061-EFA8B58A6764}" srcOrd="0" destOrd="0" parTransId="{FD099845-FA93-479A-AF12-3E7F289CFB4D}" sibTransId="{B2D31BA3-128B-476D-A641-8348F212986B}"/>
    <dgm:cxn modelId="{238DE9FD-AAA8-4620-9B58-5472E45077A9}" type="presOf" srcId="{28C10454-88FA-4C23-8D59-D2705480901E}" destId="{26B67732-E465-4FA5-A46F-F4ECD33701CA}" srcOrd="0" destOrd="0" presId="urn:microsoft.com/office/officeart/2005/8/layout/pyramid1"/>
    <dgm:cxn modelId="{B5BDB713-70D2-4F77-AA33-F1C8955B6217}" type="presOf" srcId="{C904805D-5695-4D5B-AF01-8310E1A51B0F}" destId="{31AB3D9B-5C5C-482F-A8F6-0BF622137EFB}" srcOrd="0" destOrd="0" presId="urn:microsoft.com/office/officeart/2005/8/layout/pyramid1"/>
    <dgm:cxn modelId="{A641E5E9-775F-468F-9EDC-465F304850E0}" type="presOf" srcId="{92D8343F-4948-42DF-9A9A-ECAC1A34EC39}" destId="{50497905-91B9-4B44-BFA7-8974F416FF7C}" srcOrd="0" destOrd="0" presId="urn:microsoft.com/office/officeart/2005/8/layout/pyramid1"/>
    <dgm:cxn modelId="{A3D5A861-EC7F-40E6-B83D-F020A9960CD3}" type="presOf" srcId="{FDE04B33-3FAF-415B-8061-EFA8B58A6764}" destId="{60864D3D-2A35-4778-A469-CC4E58DE3537}" srcOrd="0" destOrd="0" presId="urn:microsoft.com/office/officeart/2005/8/layout/pyramid1"/>
    <dgm:cxn modelId="{18C165DE-1DD0-4ABE-B307-2509949A710E}" type="presParOf" srcId="{A5906519-09D7-4C0D-BBF1-AC5F2E42BCEF}" destId="{C5FED6D5-0549-4EAE-9D97-705269F09DA8}" srcOrd="0" destOrd="0" presId="urn:microsoft.com/office/officeart/2005/8/layout/pyramid1"/>
    <dgm:cxn modelId="{C9BA1A64-92E6-46C8-AF09-E8A58AC33C7A}" type="presParOf" srcId="{C5FED6D5-0549-4EAE-9D97-705269F09DA8}" destId="{60864D3D-2A35-4778-A469-CC4E58DE3537}" srcOrd="0" destOrd="0" presId="urn:microsoft.com/office/officeart/2005/8/layout/pyramid1"/>
    <dgm:cxn modelId="{8432FECA-AE54-456D-AC07-7463B302EC7B}" type="presParOf" srcId="{C5FED6D5-0549-4EAE-9D97-705269F09DA8}" destId="{8271A0A8-01EA-40CA-B24A-14140E1CDC1F}" srcOrd="1" destOrd="0" presId="urn:microsoft.com/office/officeart/2005/8/layout/pyramid1"/>
    <dgm:cxn modelId="{01F0CEB0-16BC-4341-871F-3CD02A24597D}" type="presParOf" srcId="{A5906519-09D7-4C0D-BBF1-AC5F2E42BCEF}" destId="{B27E409A-4215-43A0-8CC8-1B36950425D3}" srcOrd="1" destOrd="0" presId="urn:microsoft.com/office/officeart/2005/8/layout/pyramid1"/>
    <dgm:cxn modelId="{2344B262-1927-4603-98D2-473516B59F18}" type="presParOf" srcId="{B27E409A-4215-43A0-8CC8-1B36950425D3}" destId="{26B67732-E465-4FA5-A46F-F4ECD33701CA}" srcOrd="0" destOrd="0" presId="urn:microsoft.com/office/officeart/2005/8/layout/pyramid1"/>
    <dgm:cxn modelId="{9345F568-3930-4AE9-9360-64E30B5695B3}" type="presParOf" srcId="{B27E409A-4215-43A0-8CC8-1B36950425D3}" destId="{97E95988-A558-42F4-A1F9-94EABAD06735}" srcOrd="1" destOrd="0" presId="urn:microsoft.com/office/officeart/2005/8/layout/pyramid1"/>
    <dgm:cxn modelId="{BEF02775-08A9-4A13-B3C7-6AB21CBCC2CD}" type="presParOf" srcId="{A5906519-09D7-4C0D-BBF1-AC5F2E42BCEF}" destId="{99170F76-3E95-4598-AED0-8EA3764E04F0}" srcOrd="2" destOrd="0" presId="urn:microsoft.com/office/officeart/2005/8/layout/pyramid1"/>
    <dgm:cxn modelId="{948BC245-2D7A-436C-B34C-6FE682DCA2B8}" type="presParOf" srcId="{99170F76-3E95-4598-AED0-8EA3764E04F0}" destId="{50497905-91B9-4B44-BFA7-8974F416FF7C}" srcOrd="0" destOrd="0" presId="urn:microsoft.com/office/officeart/2005/8/layout/pyramid1"/>
    <dgm:cxn modelId="{07A0319D-877E-40C9-8599-D38B3D4B3B9D}" type="presParOf" srcId="{99170F76-3E95-4598-AED0-8EA3764E04F0}" destId="{0C952D6E-FAEA-41F4-9161-7F36885E505E}" srcOrd="1" destOrd="0" presId="urn:microsoft.com/office/officeart/2005/8/layout/pyramid1"/>
    <dgm:cxn modelId="{C834E344-367E-4E15-BDCB-3139D7C64612}" type="presParOf" srcId="{A5906519-09D7-4C0D-BBF1-AC5F2E42BCEF}" destId="{07BE2F76-4F4F-456F-A655-DC4FB7062141}" srcOrd="3" destOrd="0" presId="urn:microsoft.com/office/officeart/2005/8/layout/pyramid1"/>
    <dgm:cxn modelId="{708511D5-7B9F-4C7D-950A-C231B962D311}" type="presParOf" srcId="{07BE2F76-4F4F-456F-A655-DC4FB7062141}" destId="{31AB3D9B-5C5C-482F-A8F6-0BF622137EFB}" srcOrd="0" destOrd="0" presId="urn:microsoft.com/office/officeart/2005/8/layout/pyramid1"/>
    <dgm:cxn modelId="{2AE4F9C4-FFE1-4DE9-9F98-07D81FB1F27E}" type="presParOf" srcId="{07BE2F76-4F4F-456F-A655-DC4FB7062141}" destId="{C6410B30-87B2-455A-B770-6EAD2DCB55EF}" srcOrd="1" destOrd="0" presId="urn:microsoft.com/office/officeart/2005/8/layout/pyramid1"/>
    <dgm:cxn modelId="{41486BC9-A2EC-45AA-A9AA-160A0C833B95}" type="presParOf" srcId="{A5906519-09D7-4C0D-BBF1-AC5F2E42BCEF}" destId="{0E57429F-647B-45C2-85C1-105DF6A42442}" srcOrd="4" destOrd="0" presId="urn:microsoft.com/office/officeart/2005/8/layout/pyramid1"/>
    <dgm:cxn modelId="{E7C2ED8E-20B5-4D3F-9691-48B4BB509B94}" type="presParOf" srcId="{0E57429F-647B-45C2-85C1-105DF6A42442}" destId="{6BEC2025-AC63-44B9-A99B-9A36C685CED7}" srcOrd="0" destOrd="0" presId="urn:microsoft.com/office/officeart/2005/8/layout/pyramid1"/>
    <dgm:cxn modelId="{7C9A3FC4-3230-4BB1-9665-EF767B809BE7}" type="presParOf" srcId="{0E57429F-647B-45C2-85C1-105DF6A42442}" destId="{C784A7CA-934E-455F-AB39-7A01A204C66C}"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8DDC70A-C034-4DF9-A3FD-43F2EC7388FA}"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pPr rtl="1"/>
          <a:endParaRPr lang="fa-IR"/>
        </a:p>
      </dgm:t>
    </dgm:pt>
    <dgm:pt modelId="{94A4D021-F82C-4EE5-B1C3-1CB485455EBC}">
      <dgm:prSet phldrT="[Text]" custT="1"/>
      <dgm:spPr/>
      <dgm:t>
        <a:bodyPr/>
        <a:lstStyle/>
        <a:p>
          <a:pPr rtl="1"/>
          <a:r>
            <a:rPr lang="fa-IR" sz="2800" dirty="0">
              <a:solidFill>
                <a:srgbClr val="FFFF00"/>
              </a:solidFill>
              <a:cs typeface="B Nazanin" panose="00000400000000000000" pitchFamily="2" charset="-78"/>
            </a:rPr>
            <a:t>آثار سازماندهی :</a:t>
          </a:r>
        </a:p>
      </dgm:t>
    </dgm:pt>
    <dgm:pt modelId="{31C55B13-4D24-4A9E-A81B-2E8D8A47BD57}" type="parTrans" cxnId="{BF6528E3-A823-45A3-9410-91E3C608E2BD}">
      <dgm:prSet/>
      <dgm:spPr/>
      <dgm:t>
        <a:bodyPr/>
        <a:lstStyle/>
        <a:p>
          <a:pPr rtl="1"/>
          <a:endParaRPr lang="fa-IR"/>
        </a:p>
      </dgm:t>
    </dgm:pt>
    <dgm:pt modelId="{A0D10B89-8EA6-45BC-BA13-11C003EF9491}" type="sibTrans" cxnId="{BF6528E3-A823-45A3-9410-91E3C608E2BD}">
      <dgm:prSet/>
      <dgm:spPr/>
      <dgm:t>
        <a:bodyPr/>
        <a:lstStyle/>
        <a:p>
          <a:pPr rtl="1"/>
          <a:endParaRPr lang="fa-IR"/>
        </a:p>
      </dgm:t>
    </dgm:pt>
    <dgm:pt modelId="{BC2CE974-7A84-48B1-8770-3AF576030483}">
      <dgm:prSet phldrT="[Text]" custT="1"/>
      <dgm:spPr/>
      <dgm:t>
        <a:bodyPr/>
        <a:lstStyle/>
        <a:p>
          <a:pPr rtl="1"/>
          <a:r>
            <a:rPr lang="fa-IR" sz="2400" dirty="0">
              <a:cs typeface="B Nazanin" panose="00000400000000000000" pitchFamily="2" charset="-78"/>
            </a:rPr>
            <a:t>1 – عنوان شغلی هر مدیر را مشخص می کند</a:t>
          </a:r>
        </a:p>
      </dgm:t>
    </dgm:pt>
    <dgm:pt modelId="{B12B3A3F-BD97-47CC-A8B3-FECDC2690BF7}" type="parTrans" cxnId="{0A81B918-78A0-40C7-97A3-B45091834894}">
      <dgm:prSet/>
      <dgm:spPr/>
      <dgm:t>
        <a:bodyPr/>
        <a:lstStyle/>
        <a:p>
          <a:pPr rtl="1"/>
          <a:endParaRPr lang="fa-IR"/>
        </a:p>
      </dgm:t>
    </dgm:pt>
    <dgm:pt modelId="{A7F55795-5E7C-447E-85D0-51DC17F1172F}" type="sibTrans" cxnId="{0A81B918-78A0-40C7-97A3-B45091834894}">
      <dgm:prSet/>
      <dgm:spPr/>
      <dgm:t>
        <a:bodyPr/>
        <a:lstStyle/>
        <a:p>
          <a:pPr rtl="1"/>
          <a:endParaRPr lang="fa-IR"/>
        </a:p>
      </dgm:t>
    </dgm:pt>
    <dgm:pt modelId="{64539663-684A-479A-BBB3-3486100BC10A}">
      <dgm:prSet phldrT="[Text]" custT="1"/>
      <dgm:spPr/>
      <dgm:t>
        <a:bodyPr/>
        <a:lstStyle/>
        <a:p>
          <a:pPr rtl="1"/>
          <a:r>
            <a:rPr lang="fa-IR" sz="2000" dirty="0">
              <a:cs typeface="B Nazanin" panose="00000400000000000000" pitchFamily="2" charset="-78"/>
            </a:rPr>
            <a:t>2 – معلوم می کند که چه کسی مسئول چه واحدی است</a:t>
          </a:r>
        </a:p>
      </dgm:t>
    </dgm:pt>
    <dgm:pt modelId="{4661945C-5265-42B5-8A91-8CC11A74933E}" type="parTrans" cxnId="{FC0295A2-3451-4216-AE2A-ED2035795EEE}">
      <dgm:prSet/>
      <dgm:spPr/>
      <dgm:t>
        <a:bodyPr/>
        <a:lstStyle/>
        <a:p>
          <a:pPr rtl="1"/>
          <a:endParaRPr lang="fa-IR"/>
        </a:p>
      </dgm:t>
    </dgm:pt>
    <dgm:pt modelId="{31CAE93D-9CE3-497B-B797-1A22A9FF1EE8}" type="sibTrans" cxnId="{FC0295A2-3451-4216-AE2A-ED2035795EEE}">
      <dgm:prSet/>
      <dgm:spPr/>
      <dgm:t>
        <a:bodyPr/>
        <a:lstStyle/>
        <a:p>
          <a:pPr rtl="1"/>
          <a:endParaRPr lang="fa-IR"/>
        </a:p>
      </dgm:t>
    </dgm:pt>
    <dgm:pt modelId="{C86E92E3-607C-4201-9BF1-44D6270C80C6}">
      <dgm:prSet phldrT="[Text]" custT="1"/>
      <dgm:spPr/>
      <dgm:t>
        <a:bodyPr/>
        <a:lstStyle/>
        <a:p>
          <a:pPr rtl="1"/>
          <a:r>
            <a:rPr lang="fa-IR" sz="2000" dirty="0">
              <a:cs typeface="B Nazanin" panose="00000400000000000000" pitchFamily="2" charset="-78"/>
            </a:rPr>
            <a:t>3 – هر کارمند را از مقام خود در سازمان مطلع می سازد</a:t>
          </a:r>
        </a:p>
      </dgm:t>
    </dgm:pt>
    <dgm:pt modelId="{2C544D25-5EF3-4282-ADF2-112461B8BC91}" type="parTrans" cxnId="{0C56E15A-D200-4580-81D3-20FC715011B9}">
      <dgm:prSet/>
      <dgm:spPr/>
      <dgm:t>
        <a:bodyPr/>
        <a:lstStyle/>
        <a:p>
          <a:pPr rtl="1"/>
          <a:endParaRPr lang="fa-IR"/>
        </a:p>
      </dgm:t>
    </dgm:pt>
    <dgm:pt modelId="{BBF59254-1FE4-4126-9ADB-08A59B0EA95F}" type="sibTrans" cxnId="{0C56E15A-D200-4580-81D3-20FC715011B9}">
      <dgm:prSet/>
      <dgm:spPr/>
      <dgm:t>
        <a:bodyPr/>
        <a:lstStyle/>
        <a:p>
          <a:pPr rtl="1"/>
          <a:endParaRPr lang="fa-IR"/>
        </a:p>
      </dgm:t>
    </dgm:pt>
    <dgm:pt modelId="{55A97A35-B674-45B8-B50A-50307EA35D2F}">
      <dgm:prSet phldrT="[Text]" custT="1"/>
      <dgm:spPr/>
      <dgm:t>
        <a:bodyPr/>
        <a:lstStyle/>
        <a:p>
          <a:pPr rtl="1"/>
          <a:r>
            <a:rPr lang="fa-IR" sz="2400" dirty="0">
              <a:cs typeface="B Nazanin" panose="00000400000000000000" pitchFamily="2" charset="-78"/>
            </a:rPr>
            <a:t>4 – خط فرماندهی را نشان می دهد</a:t>
          </a:r>
        </a:p>
      </dgm:t>
    </dgm:pt>
    <dgm:pt modelId="{64DA452A-F67F-45B0-BBB7-F126E43034A3}" type="parTrans" cxnId="{1F6EFFAB-BB6C-4956-BC76-D922ECC63BA9}">
      <dgm:prSet/>
      <dgm:spPr/>
      <dgm:t>
        <a:bodyPr/>
        <a:lstStyle/>
        <a:p>
          <a:pPr rtl="1"/>
          <a:endParaRPr lang="fa-IR"/>
        </a:p>
      </dgm:t>
    </dgm:pt>
    <dgm:pt modelId="{19FA6888-FAD8-4CEB-AB17-AE6B5C02AEE5}" type="sibTrans" cxnId="{1F6EFFAB-BB6C-4956-BC76-D922ECC63BA9}">
      <dgm:prSet/>
      <dgm:spPr/>
      <dgm:t>
        <a:bodyPr/>
        <a:lstStyle/>
        <a:p>
          <a:pPr rtl="1"/>
          <a:endParaRPr lang="fa-IR"/>
        </a:p>
      </dgm:t>
    </dgm:pt>
    <dgm:pt modelId="{0ECD0458-C694-4FB8-BEE9-D09FFB27B9FC}">
      <dgm:prSet phldrT="[Text]" custT="1"/>
      <dgm:spPr/>
      <dgm:t>
        <a:bodyPr/>
        <a:lstStyle/>
        <a:p>
          <a:pPr rtl="1"/>
          <a:r>
            <a:rPr lang="fa-IR" sz="2000" dirty="0">
              <a:cs typeface="B Nazanin" panose="00000400000000000000" pitchFamily="2" charset="-78"/>
            </a:rPr>
            <a:t>5 – معلوم می کند که چه واحد </a:t>
          </a:r>
          <a:r>
            <a:rPr lang="fa-IR" sz="2000" dirty="0" err="1">
              <a:cs typeface="B Nazanin" panose="00000400000000000000" pitchFamily="2" charset="-78"/>
            </a:rPr>
            <a:t>هایی</a:t>
          </a:r>
          <a:r>
            <a:rPr lang="fa-IR" sz="2000" dirty="0">
              <a:cs typeface="B Nazanin" panose="00000400000000000000" pitchFamily="2" charset="-78"/>
            </a:rPr>
            <a:t> در سازمان وجود دارد</a:t>
          </a:r>
        </a:p>
      </dgm:t>
    </dgm:pt>
    <dgm:pt modelId="{D3B68216-5734-42CB-A907-C5B8882D516A}" type="parTrans" cxnId="{4A7466FD-6EBF-42D7-8930-97D630F7EE41}">
      <dgm:prSet/>
      <dgm:spPr/>
      <dgm:t>
        <a:bodyPr/>
        <a:lstStyle/>
        <a:p>
          <a:pPr rtl="1"/>
          <a:endParaRPr lang="fa-IR"/>
        </a:p>
      </dgm:t>
    </dgm:pt>
    <dgm:pt modelId="{2A1DEBCC-423E-460B-832E-EED8286BEC78}" type="sibTrans" cxnId="{4A7466FD-6EBF-42D7-8930-97D630F7EE41}">
      <dgm:prSet/>
      <dgm:spPr/>
      <dgm:t>
        <a:bodyPr/>
        <a:lstStyle/>
        <a:p>
          <a:pPr rtl="1"/>
          <a:endParaRPr lang="fa-IR"/>
        </a:p>
      </dgm:t>
    </dgm:pt>
    <dgm:pt modelId="{FF491840-22D1-4066-B5D5-334170DA6259}">
      <dgm:prSet phldrT="[Text]" custT="1"/>
      <dgm:spPr/>
      <dgm:t>
        <a:bodyPr/>
        <a:lstStyle/>
        <a:p>
          <a:pPr rtl="1"/>
          <a:r>
            <a:rPr lang="fa-IR" sz="2000" dirty="0">
              <a:cs typeface="B Nazanin" panose="00000400000000000000" pitchFamily="2" charset="-78"/>
            </a:rPr>
            <a:t>6 – معلوم می کند چه کسی مسئول چه کسی است</a:t>
          </a:r>
        </a:p>
      </dgm:t>
    </dgm:pt>
    <dgm:pt modelId="{AA6B03A7-58AB-4D49-BE25-2320ACBB2442}" type="parTrans" cxnId="{29414D24-110E-4F1F-8CC4-545BB885D941}">
      <dgm:prSet/>
      <dgm:spPr/>
      <dgm:t>
        <a:bodyPr/>
        <a:lstStyle/>
        <a:p>
          <a:pPr rtl="1"/>
          <a:endParaRPr lang="fa-IR"/>
        </a:p>
      </dgm:t>
    </dgm:pt>
    <dgm:pt modelId="{65026BC8-F32A-404F-9F23-EDE8317FB301}" type="sibTrans" cxnId="{29414D24-110E-4F1F-8CC4-545BB885D941}">
      <dgm:prSet/>
      <dgm:spPr/>
      <dgm:t>
        <a:bodyPr/>
        <a:lstStyle/>
        <a:p>
          <a:pPr rtl="1"/>
          <a:endParaRPr lang="fa-IR"/>
        </a:p>
      </dgm:t>
    </dgm:pt>
    <dgm:pt modelId="{0DB9F4FD-0210-4A1B-B468-8A6972C0C5B8}" type="pres">
      <dgm:prSet presAssocID="{78DDC70A-C034-4DF9-A3FD-43F2EC7388FA}" presName="Name0" presStyleCnt="0">
        <dgm:presLayoutVars>
          <dgm:chMax val="1"/>
          <dgm:chPref val="1"/>
          <dgm:dir/>
          <dgm:animOne val="branch"/>
          <dgm:animLvl val="lvl"/>
        </dgm:presLayoutVars>
      </dgm:prSet>
      <dgm:spPr/>
      <dgm:t>
        <a:bodyPr/>
        <a:lstStyle/>
        <a:p>
          <a:endParaRPr lang="en-US"/>
        </a:p>
      </dgm:t>
    </dgm:pt>
    <dgm:pt modelId="{0F65F053-86FB-4E63-8F4C-2EC503EF2EAC}" type="pres">
      <dgm:prSet presAssocID="{94A4D021-F82C-4EE5-B1C3-1CB485455EBC}" presName="Parent" presStyleLbl="node0" presStyleIdx="0" presStyleCnt="1">
        <dgm:presLayoutVars>
          <dgm:chMax val="6"/>
          <dgm:chPref val="6"/>
        </dgm:presLayoutVars>
      </dgm:prSet>
      <dgm:spPr/>
      <dgm:t>
        <a:bodyPr/>
        <a:lstStyle/>
        <a:p>
          <a:endParaRPr lang="en-US"/>
        </a:p>
      </dgm:t>
    </dgm:pt>
    <dgm:pt modelId="{0CEF19B7-1622-4879-B486-6B2EA37D8D9B}" type="pres">
      <dgm:prSet presAssocID="{BC2CE974-7A84-48B1-8770-3AF576030483}" presName="Accent1" presStyleCnt="0"/>
      <dgm:spPr/>
    </dgm:pt>
    <dgm:pt modelId="{C6D066EC-BD14-403B-BA30-0F1290E8EFD1}" type="pres">
      <dgm:prSet presAssocID="{BC2CE974-7A84-48B1-8770-3AF576030483}" presName="Accent" presStyleLbl="bgShp" presStyleIdx="0" presStyleCnt="6"/>
      <dgm:spPr/>
    </dgm:pt>
    <dgm:pt modelId="{5EF2BAEA-1348-468E-8A8B-5AE1B44F3986}" type="pres">
      <dgm:prSet presAssocID="{BC2CE974-7A84-48B1-8770-3AF576030483}" presName="Child1" presStyleLbl="node1" presStyleIdx="0" presStyleCnt="6" custScaleX="120369">
        <dgm:presLayoutVars>
          <dgm:chMax val="0"/>
          <dgm:chPref val="0"/>
          <dgm:bulletEnabled val="1"/>
        </dgm:presLayoutVars>
      </dgm:prSet>
      <dgm:spPr/>
      <dgm:t>
        <a:bodyPr/>
        <a:lstStyle/>
        <a:p>
          <a:endParaRPr lang="en-US"/>
        </a:p>
      </dgm:t>
    </dgm:pt>
    <dgm:pt modelId="{9889DA43-B8F4-469D-B440-D9A37F2B8F22}" type="pres">
      <dgm:prSet presAssocID="{64539663-684A-479A-BBB3-3486100BC10A}" presName="Accent2" presStyleCnt="0"/>
      <dgm:spPr/>
    </dgm:pt>
    <dgm:pt modelId="{DEB8C21C-1146-45EF-B4E5-98AC46197066}" type="pres">
      <dgm:prSet presAssocID="{64539663-684A-479A-BBB3-3486100BC10A}" presName="Accent" presStyleLbl="bgShp" presStyleIdx="1" presStyleCnt="6"/>
      <dgm:spPr/>
    </dgm:pt>
    <dgm:pt modelId="{C993CBE6-A2B9-4521-8334-C09331CD928D}" type="pres">
      <dgm:prSet presAssocID="{64539663-684A-479A-BBB3-3486100BC10A}" presName="Child2" presStyleLbl="node1" presStyleIdx="1" presStyleCnt="6" custScaleX="115035" custScaleY="115020" custLinFactNeighborY="2002">
        <dgm:presLayoutVars>
          <dgm:chMax val="0"/>
          <dgm:chPref val="0"/>
          <dgm:bulletEnabled val="1"/>
        </dgm:presLayoutVars>
      </dgm:prSet>
      <dgm:spPr/>
      <dgm:t>
        <a:bodyPr/>
        <a:lstStyle/>
        <a:p>
          <a:endParaRPr lang="en-US"/>
        </a:p>
      </dgm:t>
    </dgm:pt>
    <dgm:pt modelId="{1B095B56-8C0D-4674-81C5-F5FEEC1AD8FD}" type="pres">
      <dgm:prSet presAssocID="{C86E92E3-607C-4201-9BF1-44D6270C80C6}" presName="Accent3" presStyleCnt="0"/>
      <dgm:spPr/>
    </dgm:pt>
    <dgm:pt modelId="{B045CD49-2D5A-4222-8327-A74EBA00827C}" type="pres">
      <dgm:prSet presAssocID="{C86E92E3-607C-4201-9BF1-44D6270C80C6}" presName="Accent" presStyleLbl="bgShp" presStyleIdx="2" presStyleCnt="6"/>
      <dgm:spPr/>
    </dgm:pt>
    <dgm:pt modelId="{93A3544A-50CD-4191-9B8C-85C6164E4BDB}" type="pres">
      <dgm:prSet presAssocID="{C86E92E3-607C-4201-9BF1-44D6270C80C6}" presName="Child3" presStyleLbl="node1" presStyleIdx="2" presStyleCnt="6" custScaleX="114444" custScaleY="114799">
        <dgm:presLayoutVars>
          <dgm:chMax val="0"/>
          <dgm:chPref val="0"/>
          <dgm:bulletEnabled val="1"/>
        </dgm:presLayoutVars>
      </dgm:prSet>
      <dgm:spPr/>
      <dgm:t>
        <a:bodyPr/>
        <a:lstStyle/>
        <a:p>
          <a:endParaRPr lang="en-US"/>
        </a:p>
      </dgm:t>
    </dgm:pt>
    <dgm:pt modelId="{348A7BFC-D6C9-425E-BA31-2016504AB11E}" type="pres">
      <dgm:prSet presAssocID="{55A97A35-B674-45B8-B50A-50307EA35D2F}" presName="Accent4" presStyleCnt="0"/>
      <dgm:spPr/>
    </dgm:pt>
    <dgm:pt modelId="{FCBB8F0C-C7B6-4376-9B8F-77754D725949}" type="pres">
      <dgm:prSet presAssocID="{55A97A35-B674-45B8-B50A-50307EA35D2F}" presName="Accent" presStyleLbl="bgShp" presStyleIdx="3" presStyleCnt="6"/>
      <dgm:spPr/>
    </dgm:pt>
    <dgm:pt modelId="{7574EED2-1538-4B54-B81C-00E20891BD56}" type="pres">
      <dgm:prSet presAssocID="{55A97A35-B674-45B8-B50A-50307EA35D2F}" presName="Child4" presStyleLbl="node1" presStyleIdx="3" presStyleCnt="6" custScaleX="119778">
        <dgm:presLayoutVars>
          <dgm:chMax val="0"/>
          <dgm:chPref val="0"/>
          <dgm:bulletEnabled val="1"/>
        </dgm:presLayoutVars>
      </dgm:prSet>
      <dgm:spPr/>
      <dgm:t>
        <a:bodyPr/>
        <a:lstStyle/>
        <a:p>
          <a:endParaRPr lang="en-US"/>
        </a:p>
      </dgm:t>
    </dgm:pt>
    <dgm:pt modelId="{04B1E1CE-0437-44C7-8B12-A4258B5E04EB}" type="pres">
      <dgm:prSet presAssocID="{0ECD0458-C694-4FB8-BEE9-D09FFB27B9FC}" presName="Accent5" presStyleCnt="0"/>
      <dgm:spPr/>
    </dgm:pt>
    <dgm:pt modelId="{6D44D31E-5EBE-4685-BA12-BCBE67589B81}" type="pres">
      <dgm:prSet presAssocID="{0ECD0458-C694-4FB8-BEE9-D09FFB27B9FC}" presName="Accent" presStyleLbl="bgShp" presStyleIdx="4" presStyleCnt="6"/>
      <dgm:spPr/>
    </dgm:pt>
    <dgm:pt modelId="{5D5D744A-0E32-4BFF-8F8C-2368BF27F1F6}" type="pres">
      <dgm:prSet presAssocID="{0ECD0458-C694-4FB8-BEE9-D09FFB27B9FC}" presName="Child5" presStyleLbl="node1" presStyleIdx="4" presStyleCnt="6" custScaleX="113869" custScaleY="121265">
        <dgm:presLayoutVars>
          <dgm:chMax val="0"/>
          <dgm:chPref val="0"/>
          <dgm:bulletEnabled val="1"/>
        </dgm:presLayoutVars>
      </dgm:prSet>
      <dgm:spPr/>
      <dgm:t>
        <a:bodyPr/>
        <a:lstStyle/>
        <a:p>
          <a:endParaRPr lang="en-US"/>
        </a:p>
      </dgm:t>
    </dgm:pt>
    <dgm:pt modelId="{9A372417-8372-40F0-B65A-7DD4F3D72589}" type="pres">
      <dgm:prSet presAssocID="{FF491840-22D1-4066-B5D5-334170DA6259}" presName="Accent6" presStyleCnt="0"/>
      <dgm:spPr/>
    </dgm:pt>
    <dgm:pt modelId="{1B836A70-A2F3-4FAD-B950-DB04C2034974}" type="pres">
      <dgm:prSet presAssocID="{FF491840-22D1-4066-B5D5-334170DA6259}" presName="Accent" presStyleLbl="bgShp" presStyleIdx="5" presStyleCnt="6"/>
      <dgm:spPr/>
    </dgm:pt>
    <dgm:pt modelId="{EA2118E2-9A7B-45EB-B4D6-E7D1C2F39BAF}" type="pres">
      <dgm:prSet presAssocID="{FF491840-22D1-4066-B5D5-334170DA6259}" presName="Child6" presStyleLbl="node1" presStyleIdx="5" presStyleCnt="6" custScaleX="113869" custScaleY="113294">
        <dgm:presLayoutVars>
          <dgm:chMax val="0"/>
          <dgm:chPref val="0"/>
          <dgm:bulletEnabled val="1"/>
        </dgm:presLayoutVars>
      </dgm:prSet>
      <dgm:spPr/>
      <dgm:t>
        <a:bodyPr/>
        <a:lstStyle/>
        <a:p>
          <a:endParaRPr lang="en-US"/>
        </a:p>
      </dgm:t>
    </dgm:pt>
  </dgm:ptLst>
  <dgm:cxnLst>
    <dgm:cxn modelId="{29414D24-110E-4F1F-8CC4-545BB885D941}" srcId="{94A4D021-F82C-4EE5-B1C3-1CB485455EBC}" destId="{FF491840-22D1-4066-B5D5-334170DA6259}" srcOrd="5" destOrd="0" parTransId="{AA6B03A7-58AB-4D49-BE25-2320ACBB2442}" sibTransId="{65026BC8-F32A-404F-9F23-EDE8317FB301}"/>
    <dgm:cxn modelId="{BDED8463-E052-45AA-8810-02C71694B8F7}" type="presOf" srcId="{FF491840-22D1-4066-B5D5-334170DA6259}" destId="{EA2118E2-9A7B-45EB-B4D6-E7D1C2F39BAF}" srcOrd="0" destOrd="0" presId="urn:microsoft.com/office/officeart/2011/layout/HexagonRadial"/>
    <dgm:cxn modelId="{784B0BA7-2188-4493-8E6F-8682E2C8FBC8}" type="presOf" srcId="{55A97A35-B674-45B8-B50A-50307EA35D2F}" destId="{7574EED2-1538-4B54-B81C-00E20891BD56}" srcOrd="0" destOrd="0" presId="urn:microsoft.com/office/officeart/2011/layout/HexagonRadial"/>
    <dgm:cxn modelId="{E85D0227-C853-4E84-875A-D73D2C41E715}" type="presOf" srcId="{BC2CE974-7A84-48B1-8770-3AF576030483}" destId="{5EF2BAEA-1348-468E-8A8B-5AE1B44F3986}" srcOrd="0" destOrd="0" presId="urn:microsoft.com/office/officeart/2011/layout/HexagonRadial"/>
    <dgm:cxn modelId="{A9A86B80-04EF-4DC5-BB9F-0E7C475F9F18}" type="presOf" srcId="{94A4D021-F82C-4EE5-B1C3-1CB485455EBC}" destId="{0F65F053-86FB-4E63-8F4C-2EC503EF2EAC}" srcOrd="0" destOrd="0" presId="urn:microsoft.com/office/officeart/2011/layout/HexagonRadial"/>
    <dgm:cxn modelId="{EC7166AA-5ED6-4FBB-9676-1942B3EEF163}" type="presOf" srcId="{C86E92E3-607C-4201-9BF1-44D6270C80C6}" destId="{93A3544A-50CD-4191-9B8C-85C6164E4BDB}" srcOrd="0" destOrd="0" presId="urn:microsoft.com/office/officeart/2011/layout/HexagonRadial"/>
    <dgm:cxn modelId="{FC0295A2-3451-4216-AE2A-ED2035795EEE}" srcId="{94A4D021-F82C-4EE5-B1C3-1CB485455EBC}" destId="{64539663-684A-479A-BBB3-3486100BC10A}" srcOrd="1" destOrd="0" parTransId="{4661945C-5265-42B5-8A91-8CC11A74933E}" sibTransId="{31CAE93D-9CE3-497B-B797-1A22A9FF1EE8}"/>
    <dgm:cxn modelId="{0A81B918-78A0-40C7-97A3-B45091834894}" srcId="{94A4D021-F82C-4EE5-B1C3-1CB485455EBC}" destId="{BC2CE974-7A84-48B1-8770-3AF576030483}" srcOrd="0" destOrd="0" parTransId="{B12B3A3F-BD97-47CC-A8B3-FECDC2690BF7}" sibTransId="{A7F55795-5E7C-447E-85D0-51DC17F1172F}"/>
    <dgm:cxn modelId="{A82FC35B-E370-44B0-9E35-CE98B747649B}" type="presOf" srcId="{78DDC70A-C034-4DF9-A3FD-43F2EC7388FA}" destId="{0DB9F4FD-0210-4A1B-B468-8A6972C0C5B8}" srcOrd="0" destOrd="0" presId="urn:microsoft.com/office/officeart/2011/layout/HexagonRadial"/>
    <dgm:cxn modelId="{ACCF7321-33B1-4E6F-86DC-002F21ED41FE}" type="presOf" srcId="{64539663-684A-479A-BBB3-3486100BC10A}" destId="{C993CBE6-A2B9-4521-8334-C09331CD928D}" srcOrd="0" destOrd="0" presId="urn:microsoft.com/office/officeart/2011/layout/HexagonRadial"/>
    <dgm:cxn modelId="{1F6EFFAB-BB6C-4956-BC76-D922ECC63BA9}" srcId="{94A4D021-F82C-4EE5-B1C3-1CB485455EBC}" destId="{55A97A35-B674-45B8-B50A-50307EA35D2F}" srcOrd="3" destOrd="0" parTransId="{64DA452A-F67F-45B0-BBB7-F126E43034A3}" sibTransId="{19FA6888-FAD8-4CEB-AB17-AE6B5C02AEE5}"/>
    <dgm:cxn modelId="{BF6528E3-A823-45A3-9410-91E3C608E2BD}" srcId="{78DDC70A-C034-4DF9-A3FD-43F2EC7388FA}" destId="{94A4D021-F82C-4EE5-B1C3-1CB485455EBC}" srcOrd="0" destOrd="0" parTransId="{31C55B13-4D24-4A9E-A81B-2E8D8A47BD57}" sibTransId="{A0D10B89-8EA6-45BC-BA13-11C003EF9491}"/>
    <dgm:cxn modelId="{78573193-D190-4C1A-9398-112ADA337101}" type="presOf" srcId="{0ECD0458-C694-4FB8-BEE9-D09FFB27B9FC}" destId="{5D5D744A-0E32-4BFF-8F8C-2368BF27F1F6}" srcOrd="0" destOrd="0" presId="urn:microsoft.com/office/officeart/2011/layout/HexagonRadial"/>
    <dgm:cxn modelId="{0C56E15A-D200-4580-81D3-20FC715011B9}" srcId="{94A4D021-F82C-4EE5-B1C3-1CB485455EBC}" destId="{C86E92E3-607C-4201-9BF1-44D6270C80C6}" srcOrd="2" destOrd="0" parTransId="{2C544D25-5EF3-4282-ADF2-112461B8BC91}" sibTransId="{BBF59254-1FE4-4126-9ADB-08A59B0EA95F}"/>
    <dgm:cxn modelId="{4A7466FD-6EBF-42D7-8930-97D630F7EE41}" srcId="{94A4D021-F82C-4EE5-B1C3-1CB485455EBC}" destId="{0ECD0458-C694-4FB8-BEE9-D09FFB27B9FC}" srcOrd="4" destOrd="0" parTransId="{D3B68216-5734-42CB-A907-C5B8882D516A}" sibTransId="{2A1DEBCC-423E-460B-832E-EED8286BEC78}"/>
    <dgm:cxn modelId="{5B43D6F6-F00A-4A82-80B9-C59DB868A78A}" type="presParOf" srcId="{0DB9F4FD-0210-4A1B-B468-8A6972C0C5B8}" destId="{0F65F053-86FB-4E63-8F4C-2EC503EF2EAC}" srcOrd="0" destOrd="0" presId="urn:microsoft.com/office/officeart/2011/layout/HexagonRadial"/>
    <dgm:cxn modelId="{F4147B91-4DE2-4DFE-A974-A0516AED7783}" type="presParOf" srcId="{0DB9F4FD-0210-4A1B-B468-8A6972C0C5B8}" destId="{0CEF19B7-1622-4879-B486-6B2EA37D8D9B}" srcOrd="1" destOrd="0" presId="urn:microsoft.com/office/officeart/2011/layout/HexagonRadial"/>
    <dgm:cxn modelId="{2289253F-1DB3-41AE-8A21-C2B40BE4CB63}" type="presParOf" srcId="{0CEF19B7-1622-4879-B486-6B2EA37D8D9B}" destId="{C6D066EC-BD14-403B-BA30-0F1290E8EFD1}" srcOrd="0" destOrd="0" presId="urn:microsoft.com/office/officeart/2011/layout/HexagonRadial"/>
    <dgm:cxn modelId="{E5CE8AB8-DEAE-42BF-9462-3425EBAF3B5F}" type="presParOf" srcId="{0DB9F4FD-0210-4A1B-B468-8A6972C0C5B8}" destId="{5EF2BAEA-1348-468E-8A8B-5AE1B44F3986}" srcOrd="2" destOrd="0" presId="urn:microsoft.com/office/officeart/2011/layout/HexagonRadial"/>
    <dgm:cxn modelId="{2F1A8DB4-FD47-4C7A-A892-0307F20CC368}" type="presParOf" srcId="{0DB9F4FD-0210-4A1B-B468-8A6972C0C5B8}" destId="{9889DA43-B8F4-469D-B440-D9A37F2B8F22}" srcOrd="3" destOrd="0" presId="urn:microsoft.com/office/officeart/2011/layout/HexagonRadial"/>
    <dgm:cxn modelId="{FB3B7563-9572-40DE-9713-807A1712B2DA}" type="presParOf" srcId="{9889DA43-B8F4-469D-B440-D9A37F2B8F22}" destId="{DEB8C21C-1146-45EF-B4E5-98AC46197066}" srcOrd="0" destOrd="0" presId="urn:microsoft.com/office/officeart/2011/layout/HexagonRadial"/>
    <dgm:cxn modelId="{81BEEE4B-9FB1-4C05-BC06-F0A3AFE0D8D8}" type="presParOf" srcId="{0DB9F4FD-0210-4A1B-B468-8A6972C0C5B8}" destId="{C993CBE6-A2B9-4521-8334-C09331CD928D}" srcOrd="4" destOrd="0" presId="urn:microsoft.com/office/officeart/2011/layout/HexagonRadial"/>
    <dgm:cxn modelId="{B295BA26-97E3-4586-B9FD-6313E5190149}" type="presParOf" srcId="{0DB9F4FD-0210-4A1B-B468-8A6972C0C5B8}" destId="{1B095B56-8C0D-4674-81C5-F5FEEC1AD8FD}" srcOrd="5" destOrd="0" presId="urn:microsoft.com/office/officeart/2011/layout/HexagonRadial"/>
    <dgm:cxn modelId="{FA3BDB8D-86C1-4A1E-BFB4-A95DBE851701}" type="presParOf" srcId="{1B095B56-8C0D-4674-81C5-F5FEEC1AD8FD}" destId="{B045CD49-2D5A-4222-8327-A74EBA00827C}" srcOrd="0" destOrd="0" presId="urn:microsoft.com/office/officeart/2011/layout/HexagonRadial"/>
    <dgm:cxn modelId="{C1BC2451-375E-4AF9-982C-8D298182C18D}" type="presParOf" srcId="{0DB9F4FD-0210-4A1B-B468-8A6972C0C5B8}" destId="{93A3544A-50CD-4191-9B8C-85C6164E4BDB}" srcOrd="6" destOrd="0" presId="urn:microsoft.com/office/officeart/2011/layout/HexagonRadial"/>
    <dgm:cxn modelId="{2C08B5A2-3E22-450B-B278-5543901D53CD}" type="presParOf" srcId="{0DB9F4FD-0210-4A1B-B468-8A6972C0C5B8}" destId="{348A7BFC-D6C9-425E-BA31-2016504AB11E}" srcOrd="7" destOrd="0" presId="urn:microsoft.com/office/officeart/2011/layout/HexagonRadial"/>
    <dgm:cxn modelId="{8FEA4BCC-7ED8-4AD5-9372-AE7CC0BA2F7C}" type="presParOf" srcId="{348A7BFC-D6C9-425E-BA31-2016504AB11E}" destId="{FCBB8F0C-C7B6-4376-9B8F-77754D725949}" srcOrd="0" destOrd="0" presId="urn:microsoft.com/office/officeart/2011/layout/HexagonRadial"/>
    <dgm:cxn modelId="{D4F9DA30-D922-4BBD-8E08-F6F781EB1DC8}" type="presParOf" srcId="{0DB9F4FD-0210-4A1B-B468-8A6972C0C5B8}" destId="{7574EED2-1538-4B54-B81C-00E20891BD56}" srcOrd="8" destOrd="0" presId="urn:microsoft.com/office/officeart/2011/layout/HexagonRadial"/>
    <dgm:cxn modelId="{E8AD7ADF-9820-4454-B7B6-13C375CD3B0A}" type="presParOf" srcId="{0DB9F4FD-0210-4A1B-B468-8A6972C0C5B8}" destId="{04B1E1CE-0437-44C7-8B12-A4258B5E04EB}" srcOrd="9" destOrd="0" presId="urn:microsoft.com/office/officeart/2011/layout/HexagonRadial"/>
    <dgm:cxn modelId="{1CCA1210-93AE-435E-A4BD-B0250335EBE0}" type="presParOf" srcId="{04B1E1CE-0437-44C7-8B12-A4258B5E04EB}" destId="{6D44D31E-5EBE-4685-BA12-BCBE67589B81}" srcOrd="0" destOrd="0" presId="urn:microsoft.com/office/officeart/2011/layout/HexagonRadial"/>
    <dgm:cxn modelId="{2300E1CF-3E4B-4024-87F3-B4A19E75A712}" type="presParOf" srcId="{0DB9F4FD-0210-4A1B-B468-8A6972C0C5B8}" destId="{5D5D744A-0E32-4BFF-8F8C-2368BF27F1F6}" srcOrd="10" destOrd="0" presId="urn:microsoft.com/office/officeart/2011/layout/HexagonRadial"/>
    <dgm:cxn modelId="{467E1889-2BA8-472F-A58B-FE6BAA161811}" type="presParOf" srcId="{0DB9F4FD-0210-4A1B-B468-8A6972C0C5B8}" destId="{9A372417-8372-40F0-B65A-7DD4F3D72589}" srcOrd="11" destOrd="0" presId="urn:microsoft.com/office/officeart/2011/layout/HexagonRadial"/>
    <dgm:cxn modelId="{17789724-22DB-4BE1-81DD-081BE6EC35DC}" type="presParOf" srcId="{9A372417-8372-40F0-B65A-7DD4F3D72589}" destId="{1B836A70-A2F3-4FAD-B950-DB04C2034974}" srcOrd="0" destOrd="0" presId="urn:microsoft.com/office/officeart/2011/layout/HexagonRadial"/>
    <dgm:cxn modelId="{B8D66647-45DE-4DE1-8042-C3089E0B87AF}" type="presParOf" srcId="{0DB9F4FD-0210-4A1B-B468-8A6972C0C5B8}" destId="{EA2118E2-9A7B-45EB-B4D6-E7D1C2F39BAF}"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887887A-31E6-427C-9329-EF4D4521497C}" type="doc">
      <dgm:prSet loTypeId="urn:microsoft.com/office/officeart/2005/8/layout/equation2" loCatId="process" qsTypeId="urn:microsoft.com/office/officeart/2005/8/quickstyle/simple1" qsCatId="simple" csTypeId="urn:microsoft.com/office/officeart/2005/8/colors/accent1_2" csCatId="accent1" phldr="1"/>
      <dgm:spPr/>
    </dgm:pt>
    <dgm:pt modelId="{9598B9CB-08F9-4414-BB1F-DA39FFF8FB9F}">
      <dgm:prSet phldrT="[Text]" custT="1"/>
      <dgm:spPr/>
      <dgm:t>
        <a:bodyPr/>
        <a:lstStyle/>
        <a:p>
          <a:pPr rtl="1"/>
          <a:r>
            <a:rPr lang="fa-IR" sz="3600" dirty="0">
              <a:cs typeface="B Nazanin" panose="00000400000000000000" pitchFamily="2" charset="-78"/>
            </a:rPr>
            <a:t>ساختار غیر رسمی</a:t>
          </a:r>
        </a:p>
      </dgm:t>
    </dgm:pt>
    <dgm:pt modelId="{7BA1CA17-6A87-4C6E-B075-F5F8ACF6B1D2}" type="parTrans" cxnId="{3F20E574-8372-4BA7-AB09-1F1CF28F3E28}">
      <dgm:prSet/>
      <dgm:spPr/>
      <dgm:t>
        <a:bodyPr/>
        <a:lstStyle/>
        <a:p>
          <a:pPr rtl="1"/>
          <a:endParaRPr lang="fa-IR"/>
        </a:p>
      </dgm:t>
    </dgm:pt>
    <dgm:pt modelId="{C7B20BA1-F425-40B4-ADD5-A371BCF2C7DC}" type="sibTrans" cxnId="{3F20E574-8372-4BA7-AB09-1F1CF28F3E28}">
      <dgm:prSet/>
      <dgm:spPr/>
      <dgm:t>
        <a:bodyPr/>
        <a:lstStyle/>
        <a:p>
          <a:pPr rtl="1"/>
          <a:endParaRPr lang="fa-IR"/>
        </a:p>
      </dgm:t>
    </dgm:pt>
    <dgm:pt modelId="{15832891-FF41-4071-AFF9-0C5BE76605A8}">
      <dgm:prSet phldrT="[Text]" custT="1"/>
      <dgm:spPr/>
      <dgm:t>
        <a:bodyPr/>
        <a:lstStyle/>
        <a:p>
          <a:pPr rtl="1"/>
          <a:r>
            <a:rPr lang="fa-IR" sz="4000" dirty="0">
              <a:cs typeface="B Nazanin" panose="00000400000000000000" pitchFamily="2" charset="-78"/>
            </a:rPr>
            <a:t>ساختار رسمی </a:t>
          </a:r>
        </a:p>
      </dgm:t>
    </dgm:pt>
    <dgm:pt modelId="{F45EAD02-D83E-48C8-B06B-43D35439B24C}" type="parTrans" cxnId="{02E7472B-E6FA-4F4A-A626-456FDD738648}">
      <dgm:prSet/>
      <dgm:spPr/>
      <dgm:t>
        <a:bodyPr/>
        <a:lstStyle/>
        <a:p>
          <a:pPr rtl="1"/>
          <a:endParaRPr lang="fa-IR"/>
        </a:p>
      </dgm:t>
    </dgm:pt>
    <dgm:pt modelId="{762DEA6A-1F6A-409B-A109-8D3E6C3DD2C3}" type="sibTrans" cxnId="{02E7472B-E6FA-4F4A-A626-456FDD738648}">
      <dgm:prSet/>
      <dgm:spPr/>
      <dgm:t>
        <a:bodyPr/>
        <a:lstStyle/>
        <a:p>
          <a:pPr rtl="1"/>
          <a:endParaRPr lang="fa-IR"/>
        </a:p>
      </dgm:t>
    </dgm:pt>
    <dgm:pt modelId="{390FB0C3-6570-473D-B1BD-F4C5B4BC53C6}">
      <dgm:prSet phldrT="[Text]"/>
      <dgm:spPr/>
      <dgm:t>
        <a:bodyPr/>
        <a:lstStyle/>
        <a:p>
          <a:pPr rtl="1"/>
          <a:r>
            <a:rPr lang="fa-IR" dirty="0">
              <a:cs typeface="B Nazanin" panose="00000400000000000000" pitchFamily="2" charset="-78"/>
            </a:rPr>
            <a:t>ساختار سازماندهی : </a:t>
          </a:r>
        </a:p>
      </dgm:t>
    </dgm:pt>
    <dgm:pt modelId="{0FD38379-E3D7-4962-A6B5-8146D575657B}" type="parTrans" cxnId="{795F3077-D71C-476E-82FD-1139EA543879}">
      <dgm:prSet/>
      <dgm:spPr/>
      <dgm:t>
        <a:bodyPr/>
        <a:lstStyle/>
        <a:p>
          <a:pPr rtl="1"/>
          <a:endParaRPr lang="fa-IR"/>
        </a:p>
      </dgm:t>
    </dgm:pt>
    <dgm:pt modelId="{7802B75B-789A-4656-8BBC-F863DC458E84}" type="sibTrans" cxnId="{795F3077-D71C-476E-82FD-1139EA543879}">
      <dgm:prSet/>
      <dgm:spPr/>
      <dgm:t>
        <a:bodyPr/>
        <a:lstStyle/>
        <a:p>
          <a:pPr rtl="1"/>
          <a:endParaRPr lang="fa-IR"/>
        </a:p>
      </dgm:t>
    </dgm:pt>
    <dgm:pt modelId="{F91091E0-3E92-4FB3-A1A0-389B3C2B06B6}" type="pres">
      <dgm:prSet presAssocID="{E887887A-31E6-427C-9329-EF4D4521497C}" presName="Name0" presStyleCnt="0">
        <dgm:presLayoutVars>
          <dgm:dir/>
          <dgm:resizeHandles val="exact"/>
        </dgm:presLayoutVars>
      </dgm:prSet>
      <dgm:spPr/>
    </dgm:pt>
    <dgm:pt modelId="{4C903056-8749-4A59-B170-9C57BCB23358}" type="pres">
      <dgm:prSet presAssocID="{E887887A-31E6-427C-9329-EF4D4521497C}" presName="vNodes" presStyleCnt="0"/>
      <dgm:spPr/>
    </dgm:pt>
    <dgm:pt modelId="{9915A13D-6B91-4049-BDC3-BDBB081DB3A1}" type="pres">
      <dgm:prSet presAssocID="{9598B9CB-08F9-4414-BB1F-DA39FFF8FB9F}" presName="node" presStyleLbl="node1" presStyleIdx="0" presStyleCnt="3">
        <dgm:presLayoutVars>
          <dgm:bulletEnabled val="1"/>
        </dgm:presLayoutVars>
      </dgm:prSet>
      <dgm:spPr/>
      <dgm:t>
        <a:bodyPr/>
        <a:lstStyle/>
        <a:p>
          <a:endParaRPr lang="en-US"/>
        </a:p>
      </dgm:t>
    </dgm:pt>
    <dgm:pt modelId="{B9C9A0DD-A62C-42C4-9F66-4C8D21E9BCE5}" type="pres">
      <dgm:prSet presAssocID="{C7B20BA1-F425-40B4-ADD5-A371BCF2C7DC}" presName="spacerT" presStyleCnt="0"/>
      <dgm:spPr/>
    </dgm:pt>
    <dgm:pt modelId="{D5ED249D-B235-4154-8E0E-276C98EDF370}" type="pres">
      <dgm:prSet presAssocID="{C7B20BA1-F425-40B4-ADD5-A371BCF2C7DC}" presName="sibTrans" presStyleLbl="sibTrans2D1" presStyleIdx="0" presStyleCnt="2"/>
      <dgm:spPr/>
      <dgm:t>
        <a:bodyPr/>
        <a:lstStyle/>
        <a:p>
          <a:endParaRPr lang="en-US"/>
        </a:p>
      </dgm:t>
    </dgm:pt>
    <dgm:pt modelId="{CFD6FE94-AD3B-42D1-99BE-4887DAC07710}" type="pres">
      <dgm:prSet presAssocID="{C7B20BA1-F425-40B4-ADD5-A371BCF2C7DC}" presName="spacerB" presStyleCnt="0"/>
      <dgm:spPr/>
    </dgm:pt>
    <dgm:pt modelId="{2FABE5FE-2415-4110-9D15-B94F779C1228}" type="pres">
      <dgm:prSet presAssocID="{15832891-FF41-4071-AFF9-0C5BE76605A8}" presName="node" presStyleLbl="node1" presStyleIdx="1" presStyleCnt="3">
        <dgm:presLayoutVars>
          <dgm:bulletEnabled val="1"/>
        </dgm:presLayoutVars>
      </dgm:prSet>
      <dgm:spPr/>
      <dgm:t>
        <a:bodyPr/>
        <a:lstStyle/>
        <a:p>
          <a:endParaRPr lang="en-US"/>
        </a:p>
      </dgm:t>
    </dgm:pt>
    <dgm:pt modelId="{34F70E4D-9EF2-44CF-BBBD-A171C61D4C44}" type="pres">
      <dgm:prSet presAssocID="{E887887A-31E6-427C-9329-EF4D4521497C}" presName="sibTransLast" presStyleLbl="sibTrans2D1" presStyleIdx="1" presStyleCnt="2"/>
      <dgm:spPr/>
      <dgm:t>
        <a:bodyPr/>
        <a:lstStyle/>
        <a:p>
          <a:endParaRPr lang="en-US"/>
        </a:p>
      </dgm:t>
    </dgm:pt>
    <dgm:pt modelId="{186E03DB-A434-4EB1-99C9-6972BCAA47B0}" type="pres">
      <dgm:prSet presAssocID="{E887887A-31E6-427C-9329-EF4D4521497C}" presName="connectorText" presStyleLbl="sibTrans2D1" presStyleIdx="1" presStyleCnt="2"/>
      <dgm:spPr/>
      <dgm:t>
        <a:bodyPr/>
        <a:lstStyle/>
        <a:p>
          <a:endParaRPr lang="en-US"/>
        </a:p>
      </dgm:t>
    </dgm:pt>
    <dgm:pt modelId="{D370474F-DA3E-469A-9FB4-886C7130267C}" type="pres">
      <dgm:prSet presAssocID="{E887887A-31E6-427C-9329-EF4D4521497C}" presName="lastNode" presStyleLbl="node1" presStyleIdx="2" presStyleCnt="3">
        <dgm:presLayoutVars>
          <dgm:bulletEnabled val="1"/>
        </dgm:presLayoutVars>
      </dgm:prSet>
      <dgm:spPr/>
      <dgm:t>
        <a:bodyPr/>
        <a:lstStyle/>
        <a:p>
          <a:endParaRPr lang="en-US"/>
        </a:p>
      </dgm:t>
    </dgm:pt>
  </dgm:ptLst>
  <dgm:cxnLst>
    <dgm:cxn modelId="{F0BE363E-DD40-4F99-AA81-1716AFAA1978}" type="presOf" srcId="{C7B20BA1-F425-40B4-ADD5-A371BCF2C7DC}" destId="{D5ED249D-B235-4154-8E0E-276C98EDF370}" srcOrd="0" destOrd="0" presId="urn:microsoft.com/office/officeart/2005/8/layout/equation2"/>
    <dgm:cxn modelId="{795F3077-D71C-476E-82FD-1139EA543879}" srcId="{E887887A-31E6-427C-9329-EF4D4521497C}" destId="{390FB0C3-6570-473D-B1BD-F4C5B4BC53C6}" srcOrd="2" destOrd="0" parTransId="{0FD38379-E3D7-4962-A6B5-8146D575657B}" sibTransId="{7802B75B-789A-4656-8BBC-F863DC458E84}"/>
    <dgm:cxn modelId="{467FA3DB-992B-4ABC-AAB1-41C507B9D772}" type="presOf" srcId="{15832891-FF41-4071-AFF9-0C5BE76605A8}" destId="{2FABE5FE-2415-4110-9D15-B94F779C1228}" srcOrd="0" destOrd="0" presId="urn:microsoft.com/office/officeart/2005/8/layout/equation2"/>
    <dgm:cxn modelId="{EBA0869B-5D2C-4A5D-A248-F704F756C282}" type="presOf" srcId="{9598B9CB-08F9-4414-BB1F-DA39FFF8FB9F}" destId="{9915A13D-6B91-4049-BDC3-BDBB081DB3A1}" srcOrd="0" destOrd="0" presId="urn:microsoft.com/office/officeart/2005/8/layout/equation2"/>
    <dgm:cxn modelId="{11A77FDA-EA34-4971-AC97-2F71B0D2B619}" type="presOf" srcId="{390FB0C3-6570-473D-B1BD-F4C5B4BC53C6}" destId="{D370474F-DA3E-469A-9FB4-886C7130267C}" srcOrd="0" destOrd="0" presId="urn:microsoft.com/office/officeart/2005/8/layout/equation2"/>
    <dgm:cxn modelId="{C232C480-F6C6-4842-99BD-9A38CB56F381}" type="presOf" srcId="{E887887A-31E6-427C-9329-EF4D4521497C}" destId="{F91091E0-3E92-4FB3-A1A0-389B3C2B06B6}" srcOrd="0" destOrd="0" presId="urn:microsoft.com/office/officeart/2005/8/layout/equation2"/>
    <dgm:cxn modelId="{3F20E574-8372-4BA7-AB09-1F1CF28F3E28}" srcId="{E887887A-31E6-427C-9329-EF4D4521497C}" destId="{9598B9CB-08F9-4414-BB1F-DA39FFF8FB9F}" srcOrd="0" destOrd="0" parTransId="{7BA1CA17-6A87-4C6E-B075-F5F8ACF6B1D2}" sibTransId="{C7B20BA1-F425-40B4-ADD5-A371BCF2C7DC}"/>
    <dgm:cxn modelId="{02E7472B-E6FA-4F4A-A626-456FDD738648}" srcId="{E887887A-31E6-427C-9329-EF4D4521497C}" destId="{15832891-FF41-4071-AFF9-0C5BE76605A8}" srcOrd="1" destOrd="0" parTransId="{F45EAD02-D83E-48C8-B06B-43D35439B24C}" sibTransId="{762DEA6A-1F6A-409B-A109-8D3E6C3DD2C3}"/>
    <dgm:cxn modelId="{2EE22325-05BC-4E24-AA34-6A2A23EB1A87}" type="presOf" srcId="{762DEA6A-1F6A-409B-A109-8D3E6C3DD2C3}" destId="{34F70E4D-9EF2-44CF-BBBD-A171C61D4C44}" srcOrd="0" destOrd="0" presId="urn:microsoft.com/office/officeart/2005/8/layout/equation2"/>
    <dgm:cxn modelId="{CFDD0E5A-FD54-4DA2-AFF2-92D3EC3B363E}" type="presOf" srcId="{762DEA6A-1F6A-409B-A109-8D3E6C3DD2C3}" destId="{186E03DB-A434-4EB1-99C9-6972BCAA47B0}" srcOrd="1" destOrd="0" presId="urn:microsoft.com/office/officeart/2005/8/layout/equation2"/>
    <dgm:cxn modelId="{9E8F4642-F920-464F-AF37-0A9955A5BC9D}" type="presParOf" srcId="{F91091E0-3E92-4FB3-A1A0-389B3C2B06B6}" destId="{4C903056-8749-4A59-B170-9C57BCB23358}" srcOrd="0" destOrd="0" presId="urn:microsoft.com/office/officeart/2005/8/layout/equation2"/>
    <dgm:cxn modelId="{E129E36C-5C81-478C-8F9B-140E621207ED}" type="presParOf" srcId="{4C903056-8749-4A59-B170-9C57BCB23358}" destId="{9915A13D-6B91-4049-BDC3-BDBB081DB3A1}" srcOrd="0" destOrd="0" presId="urn:microsoft.com/office/officeart/2005/8/layout/equation2"/>
    <dgm:cxn modelId="{FA95BD92-E565-4197-8877-122D00D705C8}" type="presParOf" srcId="{4C903056-8749-4A59-B170-9C57BCB23358}" destId="{B9C9A0DD-A62C-42C4-9F66-4C8D21E9BCE5}" srcOrd="1" destOrd="0" presId="urn:microsoft.com/office/officeart/2005/8/layout/equation2"/>
    <dgm:cxn modelId="{23738BEB-1A52-4D28-9DD5-402316285498}" type="presParOf" srcId="{4C903056-8749-4A59-B170-9C57BCB23358}" destId="{D5ED249D-B235-4154-8E0E-276C98EDF370}" srcOrd="2" destOrd="0" presId="urn:microsoft.com/office/officeart/2005/8/layout/equation2"/>
    <dgm:cxn modelId="{2F878382-528D-4E44-AAE3-066A8F92E4E3}" type="presParOf" srcId="{4C903056-8749-4A59-B170-9C57BCB23358}" destId="{CFD6FE94-AD3B-42D1-99BE-4887DAC07710}" srcOrd="3" destOrd="0" presId="urn:microsoft.com/office/officeart/2005/8/layout/equation2"/>
    <dgm:cxn modelId="{26D564FF-5BE5-4C73-96E8-4EE1D8A96DE1}" type="presParOf" srcId="{4C903056-8749-4A59-B170-9C57BCB23358}" destId="{2FABE5FE-2415-4110-9D15-B94F779C1228}" srcOrd="4" destOrd="0" presId="urn:microsoft.com/office/officeart/2005/8/layout/equation2"/>
    <dgm:cxn modelId="{25DEDF7F-0C8B-4337-A3EB-E7C996F84152}" type="presParOf" srcId="{F91091E0-3E92-4FB3-A1A0-389B3C2B06B6}" destId="{34F70E4D-9EF2-44CF-BBBD-A171C61D4C44}" srcOrd="1" destOrd="0" presId="urn:microsoft.com/office/officeart/2005/8/layout/equation2"/>
    <dgm:cxn modelId="{D7E14C05-02B4-4374-A65A-8AA5CAFB923C}" type="presParOf" srcId="{34F70E4D-9EF2-44CF-BBBD-A171C61D4C44}" destId="{186E03DB-A434-4EB1-99C9-6972BCAA47B0}" srcOrd="0" destOrd="0" presId="urn:microsoft.com/office/officeart/2005/8/layout/equation2"/>
    <dgm:cxn modelId="{CDF3E602-7074-4764-9DE2-4F936B3BAD97}" type="presParOf" srcId="{F91091E0-3E92-4FB3-A1A0-389B3C2B06B6}" destId="{D370474F-DA3E-469A-9FB4-886C7130267C}"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B2AD80E-278D-4357-8577-E4B06CE15FBB}" type="doc">
      <dgm:prSet loTypeId="urn:microsoft.com/office/officeart/2005/8/layout/radial6" loCatId="cycle" qsTypeId="urn:microsoft.com/office/officeart/2005/8/quickstyle/simple1" qsCatId="simple" csTypeId="urn:microsoft.com/office/officeart/2005/8/colors/accent1_2" csCatId="accent1" phldr="1"/>
      <dgm:spPr/>
      <dgm:t>
        <a:bodyPr/>
        <a:lstStyle/>
        <a:p>
          <a:pPr rtl="1"/>
          <a:endParaRPr lang="fa-IR"/>
        </a:p>
      </dgm:t>
    </dgm:pt>
    <dgm:pt modelId="{41A98D23-1BD1-4D5E-AE5E-EB73594D1A12}">
      <dgm:prSet phldrT="[Text]" custT="1"/>
      <dgm:spPr/>
      <dgm:t>
        <a:bodyPr/>
        <a:lstStyle/>
        <a:p>
          <a:pPr rtl="1"/>
          <a:r>
            <a:rPr lang="fa-IR" sz="2800" dirty="0">
              <a:solidFill>
                <a:srgbClr val="FFFF00"/>
              </a:solidFill>
              <a:cs typeface="B Nazanin" panose="00000400000000000000" pitchFamily="2" charset="-78"/>
            </a:rPr>
            <a:t>وظایف سازماندهی :</a:t>
          </a:r>
        </a:p>
      </dgm:t>
    </dgm:pt>
    <dgm:pt modelId="{0C7D4C05-71F1-4C52-9C3E-C030E149B6EF}" type="parTrans" cxnId="{3924D70D-8FC4-4352-ACC2-BD35F32E41D3}">
      <dgm:prSet/>
      <dgm:spPr/>
      <dgm:t>
        <a:bodyPr/>
        <a:lstStyle/>
        <a:p>
          <a:pPr rtl="1"/>
          <a:endParaRPr lang="fa-IR"/>
        </a:p>
      </dgm:t>
    </dgm:pt>
    <dgm:pt modelId="{2ECD1CE5-6022-4946-9406-0E74A4644971}" type="sibTrans" cxnId="{3924D70D-8FC4-4352-ACC2-BD35F32E41D3}">
      <dgm:prSet/>
      <dgm:spPr/>
      <dgm:t>
        <a:bodyPr/>
        <a:lstStyle/>
        <a:p>
          <a:pPr rtl="1"/>
          <a:endParaRPr lang="fa-IR"/>
        </a:p>
      </dgm:t>
    </dgm:pt>
    <dgm:pt modelId="{DF39EBA4-9529-4108-AEC8-E439A596127B}">
      <dgm:prSet phldrT="[Text]" custT="1"/>
      <dgm:spPr/>
      <dgm:t>
        <a:bodyPr/>
        <a:lstStyle/>
        <a:p>
          <a:pPr rtl="1"/>
          <a:r>
            <a:rPr lang="fa-IR" sz="2400" dirty="0">
              <a:cs typeface="B Nazanin" panose="00000400000000000000" pitchFamily="2" charset="-78"/>
            </a:rPr>
            <a:t>1 – تامین عوامل انسانی و مادی مورد نظر برای تحقق برنامه تنظیم شده</a:t>
          </a:r>
        </a:p>
      </dgm:t>
    </dgm:pt>
    <dgm:pt modelId="{3AD6B6F5-3F7E-4420-BE35-3CF81CC6AE96}" type="parTrans" cxnId="{6C113D14-6B35-47A7-9AB5-DB854259FAFC}">
      <dgm:prSet/>
      <dgm:spPr/>
      <dgm:t>
        <a:bodyPr/>
        <a:lstStyle/>
        <a:p>
          <a:pPr rtl="1"/>
          <a:endParaRPr lang="fa-IR"/>
        </a:p>
      </dgm:t>
    </dgm:pt>
    <dgm:pt modelId="{0F13A199-6431-4B21-9F3E-14A08509A266}" type="sibTrans" cxnId="{6C113D14-6B35-47A7-9AB5-DB854259FAFC}">
      <dgm:prSet/>
      <dgm:spPr/>
      <dgm:t>
        <a:bodyPr/>
        <a:lstStyle/>
        <a:p>
          <a:pPr rtl="1"/>
          <a:endParaRPr lang="fa-IR"/>
        </a:p>
      </dgm:t>
    </dgm:pt>
    <dgm:pt modelId="{3A8CC368-5FC3-41C9-8504-61C73CA6639F}">
      <dgm:prSet phldrT="[Text]" custT="1"/>
      <dgm:spPr/>
      <dgm:t>
        <a:bodyPr/>
        <a:lstStyle/>
        <a:p>
          <a:pPr rtl="1"/>
          <a:r>
            <a:rPr lang="fa-IR" sz="2400" dirty="0">
              <a:cs typeface="B Nazanin" panose="00000400000000000000" pitchFamily="2" charset="-78"/>
            </a:rPr>
            <a:t>2 – برقرار نمودن ساختار رسمی شامل اصل سلسله مراتب و اصل وحدت فرماندهی برای هدایت اختیارات و اجرای فعالیت ها</a:t>
          </a:r>
        </a:p>
      </dgm:t>
    </dgm:pt>
    <dgm:pt modelId="{A7B51C0A-8374-4B64-91E8-368D817AB5AE}" type="parTrans" cxnId="{6BD8D7D9-B38E-4ED8-820D-604FAB16343F}">
      <dgm:prSet/>
      <dgm:spPr/>
      <dgm:t>
        <a:bodyPr/>
        <a:lstStyle/>
        <a:p>
          <a:pPr rtl="1"/>
          <a:endParaRPr lang="fa-IR"/>
        </a:p>
      </dgm:t>
    </dgm:pt>
    <dgm:pt modelId="{A904B19B-8A75-4618-94CC-1EE59FE266E2}" type="sibTrans" cxnId="{6BD8D7D9-B38E-4ED8-820D-604FAB16343F}">
      <dgm:prSet/>
      <dgm:spPr/>
      <dgm:t>
        <a:bodyPr/>
        <a:lstStyle/>
        <a:p>
          <a:pPr rtl="1"/>
          <a:endParaRPr lang="fa-IR"/>
        </a:p>
      </dgm:t>
    </dgm:pt>
    <dgm:pt modelId="{F5751BCC-DA30-431F-A390-F26F8A52ADB1}">
      <dgm:prSet phldrT="[Text]" custT="1"/>
      <dgm:spPr/>
      <dgm:t>
        <a:bodyPr/>
        <a:lstStyle/>
        <a:p>
          <a:pPr rtl="1"/>
          <a:r>
            <a:rPr lang="fa-IR" sz="2400" dirty="0">
              <a:solidFill>
                <a:schemeClr val="bg1"/>
              </a:solidFill>
              <a:cs typeface="B Nazanin" panose="00000400000000000000" pitchFamily="2" charset="-78"/>
            </a:rPr>
            <a:t>3 – تعریف و تعیین وظایف و تشویق و ترغیب کارکنان برای پذیرش مسئولیت</a:t>
          </a:r>
        </a:p>
      </dgm:t>
    </dgm:pt>
    <dgm:pt modelId="{D3DBA1F6-1D19-4FA8-BD58-BDF5A64D8CCE}" type="parTrans" cxnId="{CAF57B23-1527-4C49-9813-289E01264B39}">
      <dgm:prSet/>
      <dgm:spPr/>
      <dgm:t>
        <a:bodyPr/>
        <a:lstStyle/>
        <a:p>
          <a:pPr rtl="1"/>
          <a:endParaRPr lang="fa-IR"/>
        </a:p>
      </dgm:t>
    </dgm:pt>
    <dgm:pt modelId="{B6E64B0D-F19B-47D3-AA49-52C723EE1150}" type="sibTrans" cxnId="{CAF57B23-1527-4C49-9813-289E01264B39}">
      <dgm:prSet/>
      <dgm:spPr/>
      <dgm:t>
        <a:bodyPr/>
        <a:lstStyle/>
        <a:p>
          <a:pPr rtl="1"/>
          <a:endParaRPr lang="fa-IR"/>
        </a:p>
      </dgm:t>
    </dgm:pt>
    <dgm:pt modelId="{FDA9ACFF-8126-451E-9337-02D6E900E373}">
      <dgm:prSet phldrT="[Text]" custT="1"/>
      <dgm:spPr/>
      <dgm:t>
        <a:bodyPr/>
        <a:lstStyle/>
        <a:p>
          <a:pPr rtl="1"/>
          <a:r>
            <a:rPr lang="fa-IR" sz="1400" dirty="0" smtClean="0">
              <a:cs typeface="2  Titr" panose="00000700000000000000" pitchFamily="2" charset="-78"/>
            </a:rPr>
            <a:t> </a:t>
          </a:r>
          <a:r>
            <a:rPr lang="fa-IR" sz="2400" dirty="0" smtClean="0">
              <a:cs typeface="2  Titr" panose="00000700000000000000" pitchFamily="2" charset="-78"/>
            </a:rPr>
            <a:t>4</a:t>
          </a:r>
          <a:r>
            <a:rPr lang="fa-IR" sz="2400" dirty="0" smtClean="0">
              <a:cs typeface="B Nazanin" panose="00000400000000000000" pitchFamily="2" charset="-78"/>
            </a:rPr>
            <a:t>– استفاده از اصل 4 نظم </a:t>
          </a:r>
          <a:r>
            <a:rPr lang="fa-IR" sz="2400" dirty="0">
              <a:cs typeface="B Nazanin" panose="00000400000000000000" pitchFamily="2" charset="-78"/>
            </a:rPr>
            <a:t>و ترتیب و حفظ انضباط تا ادارات سازمان بتوانند بالاترین خدمات را ارائه دهند</a:t>
          </a:r>
        </a:p>
      </dgm:t>
    </dgm:pt>
    <dgm:pt modelId="{BA10206F-9A22-446F-AA75-7C3787306F34}" type="parTrans" cxnId="{B489C351-CC2F-4B33-AB23-9A829FD8A01D}">
      <dgm:prSet/>
      <dgm:spPr/>
      <dgm:t>
        <a:bodyPr/>
        <a:lstStyle/>
        <a:p>
          <a:pPr rtl="1"/>
          <a:endParaRPr lang="fa-IR"/>
        </a:p>
      </dgm:t>
    </dgm:pt>
    <dgm:pt modelId="{9E42DC73-6568-41C7-A95F-8BEF3A6BA9E7}" type="sibTrans" cxnId="{B489C351-CC2F-4B33-AB23-9A829FD8A01D}">
      <dgm:prSet/>
      <dgm:spPr/>
      <dgm:t>
        <a:bodyPr/>
        <a:lstStyle/>
        <a:p>
          <a:pPr rtl="1"/>
          <a:endParaRPr lang="fa-IR"/>
        </a:p>
      </dgm:t>
    </dgm:pt>
    <dgm:pt modelId="{D75D2C24-C31B-481A-B64B-A67CC73F4C00}" type="pres">
      <dgm:prSet presAssocID="{0B2AD80E-278D-4357-8577-E4B06CE15FBB}" presName="Name0" presStyleCnt="0">
        <dgm:presLayoutVars>
          <dgm:chMax val="1"/>
          <dgm:dir/>
          <dgm:animLvl val="ctr"/>
          <dgm:resizeHandles val="exact"/>
        </dgm:presLayoutVars>
      </dgm:prSet>
      <dgm:spPr/>
      <dgm:t>
        <a:bodyPr/>
        <a:lstStyle/>
        <a:p>
          <a:endParaRPr lang="en-US"/>
        </a:p>
      </dgm:t>
    </dgm:pt>
    <dgm:pt modelId="{E0517B52-FC00-4F5E-8985-02FD7476BBEF}" type="pres">
      <dgm:prSet presAssocID="{41A98D23-1BD1-4D5E-AE5E-EB73594D1A12}" presName="centerShape" presStyleLbl="node0" presStyleIdx="0" presStyleCnt="1" custScaleX="109204" custScaleY="112182"/>
      <dgm:spPr/>
      <dgm:t>
        <a:bodyPr/>
        <a:lstStyle/>
        <a:p>
          <a:endParaRPr lang="en-US"/>
        </a:p>
      </dgm:t>
    </dgm:pt>
    <dgm:pt modelId="{6835E026-9ECF-4996-B751-BFB3484F612A}" type="pres">
      <dgm:prSet presAssocID="{DF39EBA4-9529-4108-AEC8-E439A596127B}" presName="node" presStyleLbl="node1" presStyleIdx="0" presStyleCnt="4" custScaleX="227413" custScaleY="134273">
        <dgm:presLayoutVars>
          <dgm:bulletEnabled val="1"/>
        </dgm:presLayoutVars>
      </dgm:prSet>
      <dgm:spPr/>
      <dgm:t>
        <a:bodyPr/>
        <a:lstStyle/>
        <a:p>
          <a:endParaRPr lang="en-US"/>
        </a:p>
      </dgm:t>
    </dgm:pt>
    <dgm:pt modelId="{484C9F92-4D5A-4F14-8C15-4BA606BDBB47}" type="pres">
      <dgm:prSet presAssocID="{DF39EBA4-9529-4108-AEC8-E439A596127B}" presName="dummy" presStyleCnt="0"/>
      <dgm:spPr/>
    </dgm:pt>
    <dgm:pt modelId="{2DEA76E1-AC9C-4832-ADE1-A543C1816A32}" type="pres">
      <dgm:prSet presAssocID="{0F13A199-6431-4B21-9F3E-14A08509A266}" presName="sibTrans" presStyleLbl="sibTrans2D1" presStyleIdx="0" presStyleCnt="4"/>
      <dgm:spPr/>
      <dgm:t>
        <a:bodyPr/>
        <a:lstStyle/>
        <a:p>
          <a:endParaRPr lang="en-US"/>
        </a:p>
      </dgm:t>
    </dgm:pt>
    <dgm:pt modelId="{46E9B7E4-4D59-4DDB-AAAC-098FEAC59B32}" type="pres">
      <dgm:prSet presAssocID="{3A8CC368-5FC3-41C9-8504-61C73CA6639F}" presName="node" presStyleLbl="node1" presStyleIdx="1" presStyleCnt="4" custScaleX="155179" custScaleY="376223">
        <dgm:presLayoutVars>
          <dgm:bulletEnabled val="1"/>
        </dgm:presLayoutVars>
      </dgm:prSet>
      <dgm:spPr/>
      <dgm:t>
        <a:bodyPr/>
        <a:lstStyle/>
        <a:p>
          <a:endParaRPr lang="en-US"/>
        </a:p>
      </dgm:t>
    </dgm:pt>
    <dgm:pt modelId="{C4BAA597-B971-475D-9499-A5A0418DD627}" type="pres">
      <dgm:prSet presAssocID="{3A8CC368-5FC3-41C9-8504-61C73CA6639F}" presName="dummy" presStyleCnt="0"/>
      <dgm:spPr/>
    </dgm:pt>
    <dgm:pt modelId="{CE3E172C-083D-4B7C-BF85-5B5D998E8C03}" type="pres">
      <dgm:prSet presAssocID="{A904B19B-8A75-4618-94CC-1EE59FE266E2}" presName="sibTrans" presStyleLbl="sibTrans2D1" presStyleIdx="1" presStyleCnt="4"/>
      <dgm:spPr/>
      <dgm:t>
        <a:bodyPr/>
        <a:lstStyle/>
        <a:p>
          <a:endParaRPr lang="en-US"/>
        </a:p>
      </dgm:t>
    </dgm:pt>
    <dgm:pt modelId="{C9177F81-8659-4514-AD2E-03BF0496F60F}" type="pres">
      <dgm:prSet presAssocID="{F5751BCC-DA30-431F-A390-F26F8A52ADB1}" presName="node" presStyleLbl="node1" presStyleIdx="2" presStyleCnt="4" custScaleX="239723" custScaleY="134272" custRadScaleRad="100775">
        <dgm:presLayoutVars>
          <dgm:bulletEnabled val="1"/>
        </dgm:presLayoutVars>
      </dgm:prSet>
      <dgm:spPr/>
      <dgm:t>
        <a:bodyPr/>
        <a:lstStyle/>
        <a:p>
          <a:endParaRPr lang="en-US"/>
        </a:p>
      </dgm:t>
    </dgm:pt>
    <dgm:pt modelId="{9A05E499-54FE-4EE7-94E2-3495B8ECB012}" type="pres">
      <dgm:prSet presAssocID="{F5751BCC-DA30-431F-A390-F26F8A52ADB1}" presName="dummy" presStyleCnt="0"/>
      <dgm:spPr/>
    </dgm:pt>
    <dgm:pt modelId="{4ABB3D73-4D88-49A1-B537-F8E412BB8061}" type="pres">
      <dgm:prSet presAssocID="{B6E64B0D-F19B-47D3-AA49-52C723EE1150}" presName="sibTrans" presStyleLbl="sibTrans2D1" presStyleIdx="2" presStyleCnt="4"/>
      <dgm:spPr/>
      <dgm:t>
        <a:bodyPr/>
        <a:lstStyle/>
        <a:p>
          <a:endParaRPr lang="en-US"/>
        </a:p>
      </dgm:t>
    </dgm:pt>
    <dgm:pt modelId="{D0649300-1C9B-4995-958A-EFE5F58663DB}" type="pres">
      <dgm:prSet presAssocID="{FDA9ACFF-8126-451E-9337-02D6E900E373}" presName="node" presStyleLbl="node1" presStyleIdx="3" presStyleCnt="4" custScaleX="145119" custScaleY="348053">
        <dgm:presLayoutVars>
          <dgm:bulletEnabled val="1"/>
        </dgm:presLayoutVars>
      </dgm:prSet>
      <dgm:spPr/>
      <dgm:t>
        <a:bodyPr/>
        <a:lstStyle/>
        <a:p>
          <a:endParaRPr lang="en-US"/>
        </a:p>
      </dgm:t>
    </dgm:pt>
    <dgm:pt modelId="{FC6192CA-256B-4B0E-9B27-93F1FA837212}" type="pres">
      <dgm:prSet presAssocID="{FDA9ACFF-8126-451E-9337-02D6E900E373}" presName="dummy" presStyleCnt="0"/>
      <dgm:spPr/>
    </dgm:pt>
    <dgm:pt modelId="{B5EB7D9B-D72F-4B5A-9793-CB93734609E1}" type="pres">
      <dgm:prSet presAssocID="{9E42DC73-6568-41C7-A95F-8BEF3A6BA9E7}" presName="sibTrans" presStyleLbl="sibTrans2D1" presStyleIdx="3" presStyleCnt="4"/>
      <dgm:spPr/>
      <dgm:t>
        <a:bodyPr/>
        <a:lstStyle/>
        <a:p>
          <a:endParaRPr lang="en-US"/>
        </a:p>
      </dgm:t>
    </dgm:pt>
  </dgm:ptLst>
  <dgm:cxnLst>
    <dgm:cxn modelId="{73F29CBB-A1C3-4320-AA26-DA9D1AA01EEC}" type="presOf" srcId="{41A98D23-1BD1-4D5E-AE5E-EB73594D1A12}" destId="{E0517B52-FC00-4F5E-8985-02FD7476BBEF}" srcOrd="0" destOrd="0" presId="urn:microsoft.com/office/officeart/2005/8/layout/radial6"/>
    <dgm:cxn modelId="{9DB33E1E-C6AC-487E-A9F2-83ED932EB830}" type="presOf" srcId="{F5751BCC-DA30-431F-A390-F26F8A52ADB1}" destId="{C9177F81-8659-4514-AD2E-03BF0496F60F}" srcOrd="0" destOrd="0" presId="urn:microsoft.com/office/officeart/2005/8/layout/radial6"/>
    <dgm:cxn modelId="{CB9DDE3B-810A-460B-ACF5-1726AC677B27}" type="presOf" srcId="{DF39EBA4-9529-4108-AEC8-E439A596127B}" destId="{6835E026-9ECF-4996-B751-BFB3484F612A}" srcOrd="0" destOrd="0" presId="urn:microsoft.com/office/officeart/2005/8/layout/radial6"/>
    <dgm:cxn modelId="{64B98237-F33E-4106-90BE-DE05A20703E4}" type="presOf" srcId="{9E42DC73-6568-41C7-A95F-8BEF3A6BA9E7}" destId="{B5EB7D9B-D72F-4B5A-9793-CB93734609E1}" srcOrd="0" destOrd="0" presId="urn:microsoft.com/office/officeart/2005/8/layout/radial6"/>
    <dgm:cxn modelId="{6C113D14-6B35-47A7-9AB5-DB854259FAFC}" srcId="{41A98D23-1BD1-4D5E-AE5E-EB73594D1A12}" destId="{DF39EBA4-9529-4108-AEC8-E439A596127B}" srcOrd="0" destOrd="0" parTransId="{3AD6B6F5-3F7E-4420-BE35-3CF81CC6AE96}" sibTransId="{0F13A199-6431-4B21-9F3E-14A08509A266}"/>
    <dgm:cxn modelId="{FE7438EA-3A94-488D-B6D1-F93AC7CA435C}" type="presOf" srcId="{3A8CC368-5FC3-41C9-8504-61C73CA6639F}" destId="{46E9B7E4-4D59-4DDB-AAAC-098FEAC59B32}" srcOrd="0" destOrd="0" presId="urn:microsoft.com/office/officeart/2005/8/layout/radial6"/>
    <dgm:cxn modelId="{8556A023-B994-4DCA-B88C-0CB4A41F2440}" type="presOf" srcId="{FDA9ACFF-8126-451E-9337-02D6E900E373}" destId="{D0649300-1C9B-4995-958A-EFE5F58663DB}" srcOrd="0" destOrd="0" presId="urn:microsoft.com/office/officeart/2005/8/layout/radial6"/>
    <dgm:cxn modelId="{409A4AA7-5DD2-459F-BFEE-12B45E61AF02}" type="presOf" srcId="{A904B19B-8A75-4618-94CC-1EE59FE266E2}" destId="{CE3E172C-083D-4B7C-BF85-5B5D998E8C03}" srcOrd="0" destOrd="0" presId="urn:microsoft.com/office/officeart/2005/8/layout/radial6"/>
    <dgm:cxn modelId="{1B27103D-BD07-401C-8BF8-839F41A3A135}" type="presOf" srcId="{0F13A199-6431-4B21-9F3E-14A08509A266}" destId="{2DEA76E1-AC9C-4832-ADE1-A543C1816A32}" srcOrd="0" destOrd="0" presId="urn:microsoft.com/office/officeart/2005/8/layout/radial6"/>
    <dgm:cxn modelId="{3924D70D-8FC4-4352-ACC2-BD35F32E41D3}" srcId="{0B2AD80E-278D-4357-8577-E4B06CE15FBB}" destId="{41A98D23-1BD1-4D5E-AE5E-EB73594D1A12}" srcOrd="0" destOrd="0" parTransId="{0C7D4C05-71F1-4C52-9C3E-C030E149B6EF}" sibTransId="{2ECD1CE5-6022-4946-9406-0E74A4644971}"/>
    <dgm:cxn modelId="{3F0092A3-3D42-4239-83C7-48EDEA5B04D7}" type="presOf" srcId="{0B2AD80E-278D-4357-8577-E4B06CE15FBB}" destId="{D75D2C24-C31B-481A-B64B-A67CC73F4C00}" srcOrd="0" destOrd="0" presId="urn:microsoft.com/office/officeart/2005/8/layout/radial6"/>
    <dgm:cxn modelId="{9A4CB5F1-AABD-468B-BAF5-A839AED7CE46}" type="presOf" srcId="{B6E64B0D-F19B-47D3-AA49-52C723EE1150}" destId="{4ABB3D73-4D88-49A1-B537-F8E412BB8061}" srcOrd="0" destOrd="0" presId="urn:microsoft.com/office/officeart/2005/8/layout/radial6"/>
    <dgm:cxn modelId="{CAF57B23-1527-4C49-9813-289E01264B39}" srcId="{41A98D23-1BD1-4D5E-AE5E-EB73594D1A12}" destId="{F5751BCC-DA30-431F-A390-F26F8A52ADB1}" srcOrd="2" destOrd="0" parTransId="{D3DBA1F6-1D19-4FA8-BD58-BDF5A64D8CCE}" sibTransId="{B6E64B0D-F19B-47D3-AA49-52C723EE1150}"/>
    <dgm:cxn modelId="{B489C351-CC2F-4B33-AB23-9A829FD8A01D}" srcId="{41A98D23-1BD1-4D5E-AE5E-EB73594D1A12}" destId="{FDA9ACFF-8126-451E-9337-02D6E900E373}" srcOrd="3" destOrd="0" parTransId="{BA10206F-9A22-446F-AA75-7C3787306F34}" sibTransId="{9E42DC73-6568-41C7-A95F-8BEF3A6BA9E7}"/>
    <dgm:cxn modelId="{6BD8D7D9-B38E-4ED8-820D-604FAB16343F}" srcId="{41A98D23-1BD1-4D5E-AE5E-EB73594D1A12}" destId="{3A8CC368-5FC3-41C9-8504-61C73CA6639F}" srcOrd="1" destOrd="0" parTransId="{A7B51C0A-8374-4B64-91E8-368D817AB5AE}" sibTransId="{A904B19B-8A75-4618-94CC-1EE59FE266E2}"/>
    <dgm:cxn modelId="{72583BE7-0753-40AA-ABF3-85F074FCDE8F}" type="presParOf" srcId="{D75D2C24-C31B-481A-B64B-A67CC73F4C00}" destId="{E0517B52-FC00-4F5E-8985-02FD7476BBEF}" srcOrd="0" destOrd="0" presId="urn:microsoft.com/office/officeart/2005/8/layout/radial6"/>
    <dgm:cxn modelId="{CF7F305F-B441-4461-9EE7-9603FFE21479}" type="presParOf" srcId="{D75D2C24-C31B-481A-B64B-A67CC73F4C00}" destId="{6835E026-9ECF-4996-B751-BFB3484F612A}" srcOrd="1" destOrd="0" presId="urn:microsoft.com/office/officeart/2005/8/layout/radial6"/>
    <dgm:cxn modelId="{B9F32ED7-4B06-4137-AF90-52CAF679B36A}" type="presParOf" srcId="{D75D2C24-C31B-481A-B64B-A67CC73F4C00}" destId="{484C9F92-4D5A-4F14-8C15-4BA606BDBB47}" srcOrd="2" destOrd="0" presId="urn:microsoft.com/office/officeart/2005/8/layout/radial6"/>
    <dgm:cxn modelId="{C92EF55F-05BB-4CA7-B3DE-C2D771AC9FDB}" type="presParOf" srcId="{D75D2C24-C31B-481A-B64B-A67CC73F4C00}" destId="{2DEA76E1-AC9C-4832-ADE1-A543C1816A32}" srcOrd="3" destOrd="0" presId="urn:microsoft.com/office/officeart/2005/8/layout/radial6"/>
    <dgm:cxn modelId="{1D9F91F4-6790-4741-AD48-C5EA032B093D}" type="presParOf" srcId="{D75D2C24-C31B-481A-B64B-A67CC73F4C00}" destId="{46E9B7E4-4D59-4DDB-AAAC-098FEAC59B32}" srcOrd="4" destOrd="0" presId="urn:microsoft.com/office/officeart/2005/8/layout/radial6"/>
    <dgm:cxn modelId="{C02CBF04-6B62-4209-AE0E-9560CB932D65}" type="presParOf" srcId="{D75D2C24-C31B-481A-B64B-A67CC73F4C00}" destId="{C4BAA597-B971-475D-9499-A5A0418DD627}" srcOrd="5" destOrd="0" presId="urn:microsoft.com/office/officeart/2005/8/layout/radial6"/>
    <dgm:cxn modelId="{A9CA9FCA-2DBE-4A9D-A02C-583ADBF6F678}" type="presParOf" srcId="{D75D2C24-C31B-481A-B64B-A67CC73F4C00}" destId="{CE3E172C-083D-4B7C-BF85-5B5D998E8C03}" srcOrd="6" destOrd="0" presId="urn:microsoft.com/office/officeart/2005/8/layout/radial6"/>
    <dgm:cxn modelId="{1EA54B65-8087-4A2E-8DB7-F42E385AB174}" type="presParOf" srcId="{D75D2C24-C31B-481A-B64B-A67CC73F4C00}" destId="{C9177F81-8659-4514-AD2E-03BF0496F60F}" srcOrd="7" destOrd="0" presId="urn:microsoft.com/office/officeart/2005/8/layout/radial6"/>
    <dgm:cxn modelId="{7F725B4F-7FDF-4E7E-8C61-78EBBAFDC1B2}" type="presParOf" srcId="{D75D2C24-C31B-481A-B64B-A67CC73F4C00}" destId="{9A05E499-54FE-4EE7-94E2-3495B8ECB012}" srcOrd="8" destOrd="0" presId="urn:microsoft.com/office/officeart/2005/8/layout/radial6"/>
    <dgm:cxn modelId="{F30BB55E-D913-40D6-B689-40206C6D49DD}" type="presParOf" srcId="{D75D2C24-C31B-481A-B64B-A67CC73F4C00}" destId="{4ABB3D73-4D88-49A1-B537-F8E412BB8061}" srcOrd="9" destOrd="0" presId="urn:microsoft.com/office/officeart/2005/8/layout/radial6"/>
    <dgm:cxn modelId="{9621D71C-DCA5-4465-B147-A10D85CB9E79}" type="presParOf" srcId="{D75D2C24-C31B-481A-B64B-A67CC73F4C00}" destId="{D0649300-1C9B-4995-958A-EFE5F58663DB}" srcOrd="10" destOrd="0" presId="urn:microsoft.com/office/officeart/2005/8/layout/radial6"/>
    <dgm:cxn modelId="{55927440-94B9-4AA8-B7C2-994EE8DBB512}" type="presParOf" srcId="{D75D2C24-C31B-481A-B64B-A67CC73F4C00}" destId="{FC6192CA-256B-4B0E-9B27-93F1FA837212}" srcOrd="11" destOrd="0" presId="urn:microsoft.com/office/officeart/2005/8/layout/radial6"/>
    <dgm:cxn modelId="{BD872E91-9E2D-4864-BD81-FA82A50DA401}" type="presParOf" srcId="{D75D2C24-C31B-481A-B64B-A67CC73F4C00}" destId="{B5EB7D9B-D72F-4B5A-9793-CB93734609E1}"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DF6A48F-103C-426C-96AB-23208FE452FF}" type="doc">
      <dgm:prSet loTypeId="urn:microsoft.com/office/officeart/2005/8/layout/equation1" loCatId="process" qsTypeId="urn:microsoft.com/office/officeart/2005/8/quickstyle/simple1" qsCatId="simple" csTypeId="urn:microsoft.com/office/officeart/2005/8/colors/accent1_2" csCatId="accent1" phldr="1"/>
      <dgm:spPr/>
    </dgm:pt>
    <dgm:pt modelId="{7ECEB748-3C91-4C02-A7A7-599FC75E7C21}">
      <dgm:prSet phldrT="[Text]" custT="1"/>
      <dgm:spPr/>
      <dgm:t>
        <a:bodyPr/>
        <a:lstStyle/>
        <a:p>
          <a:pPr rtl="1"/>
          <a:r>
            <a:rPr lang="fa-IR" sz="2400" dirty="0">
              <a:cs typeface="B Nazanin" panose="00000400000000000000" pitchFamily="2" charset="-78"/>
            </a:rPr>
            <a:t>1 – روش تحلیلی یا از بالا به پایین</a:t>
          </a:r>
        </a:p>
      </dgm:t>
    </dgm:pt>
    <dgm:pt modelId="{D19D7107-83B1-4E2C-9469-2BCCDA656A23}" type="parTrans" cxnId="{E216EB63-F5F5-4827-86E2-B8C34E97C643}">
      <dgm:prSet/>
      <dgm:spPr/>
      <dgm:t>
        <a:bodyPr/>
        <a:lstStyle/>
        <a:p>
          <a:pPr rtl="1"/>
          <a:endParaRPr lang="fa-IR"/>
        </a:p>
      </dgm:t>
    </dgm:pt>
    <dgm:pt modelId="{0F69DC41-23E5-45FD-9D6B-625A9EDA5A75}" type="sibTrans" cxnId="{E216EB63-F5F5-4827-86E2-B8C34E97C643}">
      <dgm:prSet/>
      <dgm:spPr/>
      <dgm:t>
        <a:bodyPr/>
        <a:lstStyle/>
        <a:p>
          <a:pPr rtl="1"/>
          <a:endParaRPr lang="fa-IR"/>
        </a:p>
      </dgm:t>
    </dgm:pt>
    <dgm:pt modelId="{484245A1-6E3C-4EEE-B21E-ECC8840CFCC9}">
      <dgm:prSet phldrT="[Text]" custT="1"/>
      <dgm:spPr/>
      <dgm:t>
        <a:bodyPr/>
        <a:lstStyle/>
        <a:p>
          <a:pPr rtl="1"/>
          <a:r>
            <a:rPr lang="fa-IR" sz="2400" dirty="0">
              <a:cs typeface="B Nazanin" panose="00000400000000000000" pitchFamily="2" charset="-78"/>
            </a:rPr>
            <a:t>2 – روش ترکیبی یا از پایین به بالا</a:t>
          </a:r>
        </a:p>
      </dgm:t>
    </dgm:pt>
    <dgm:pt modelId="{1C3E5408-CA53-40E3-8509-4519BC6FF940}" type="parTrans" cxnId="{7EC202D4-C8AE-48D8-880F-DB1BA8DE60E1}">
      <dgm:prSet/>
      <dgm:spPr/>
      <dgm:t>
        <a:bodyPr/>
        <a:lstStyle/>
        <a:p>
          <a:pPr rtl="1"/>
          <a:endParaRPr lang="fa-IR"/>
        </a:p>
      </dgm:t>
    </dgm:pt>
    <dgm:pt modelId="{8971E299-180D-495A-9152-BD9237A33392}" type="sibTrans" cxnId="{7EC202D4-C8AE-48D8-880F-DB1BA8DE60E1}">
      <dgm:prSet/>
      <dgm:spPr/>
      <dgm:t>
        <a:bodyPr/>
        <a:lstStyle/>
        <a:p>
          <a:pPr rtl="1"/>
          <a:endParaRPr lang="fa-IR"/>
        </a:p>
      </dgm:t>
    </dgm:pt>
    <dgm:pt modelId="{6F185C3F-02EC-4D5D-8833-59C03EEEE96F}">
      <dgm:prSet phldrT="[Text]" custT="1"/>
      <dgm:spPr/>
      <dgm:t>
        <a:bodyPr/>
        <a:lstStyle/>
        <a:p>
          <a:pPr rtl="1"/>
          <a:r>
            <a:rPr lang="fa-IR" sz="2400" dirty="0">
              <a:solidFill>
                <a:srgbClr val="FF0000"/>
              </a:solidFill>
              <a:cs typeface="B Nazanin" panose="00000400000000000000" pitchFamily="2" charset="-78"/>
            </a:rPr>
            <a:t>روش های تقسیم کار و طبقه بندی مشاغل :</a:t>
          </a:r>
        </a:p>
      </dgm:t>
    </dgm:pt>
    <dgm:pt modelId="{9DA3DFCC-F68F-49EF-91B4-A3A29A0A8EE1}" type="parTrans" cxnId="{BA1BD78A-7935-4E78-9F36-3979A3410CF3}">
      <dgm:prSet/>
      <dgm:spPr/>
      <dgm:t>
        <a:bodyPr/>
        <a:lstStyle/>
        <a:p>
          <a:pPr rtl="1"/>
          <a:endParaRPr lang="fa-IR"/>
        </a:p>
      </dgm:t>
    </dgm:pt>
    <dgm:pt modelId="{00C80925-56AC-482A-9D4F-A9D024EBF9CE}" type="sibTrans" cxnId="{BA1BD78A-7935-4E78-9F36-3979A3410CF3}">
      <dgm:prSet/>
      <dgm:spPr/>
      <dgm:t>
        <a:bodyPr/>
        <a:lstStyle/>
        <a:p>
          <a:pPr rtl="1"/>
          <a:endParaRPr lang="fa-IR"/>
        </a:p>
      </dgm:t>
    </dgm:pt>
    <dgm:pt modelId="{105B1F58-9CE3-49CC-92F3-336D7F6132AA}" type="pres">
      <dgm:prSet presAssocID="{7DF6A48F-103C-426C-96AB-23208FE452FF}" presName="linearFlow" presStyleCnt="0">
        <dgm:presLayoutVars>
          <dgm:dir/>
          <dgm:resizeHandles val="exact"/>
        </dgm:presLayoutVars>
      </dgm:prSet>
      <dgm:spPr/>
    </dgm:pt>
    <dgm:pt modelId="{AC6350AA-9A57-4481-A903-03BFE6717D34}" type="pres">
      <dgm:prSet presAssocID="{7ECEB748-3C91-4C02-A7A7-599FC75E7C21}" presName="node" presStyleLbl="node1" presStyleIdx="0" presStyleCnt="3">
        <dgm:presLayoutVars>
          <dgm:bulletEnabled val="1"/>
        </dgm:presLayoutVars>
      </dgm:prSet>
      <dgm:spPr/>
      <dgm:t>
        <a:bodyPr/>
        <a:lstStyle/>
        <a:p>
          <a:endParaRPr lang="en-US"/>
        </a:p>
      </dgm:t>
    </dgm:pt>
    <dgm:pt modelId="{25612435-2A8D-4E39-81B8-6322B20D68BF}" type="pres">
      <dgm:prSet presAssocID="{0F69DC41-23E5-45FD-9D6B-625A9EDA5A75}" presName="spacerL" presStyleCnt="0"/>
      <dgm:spPr/>
    </dgm:pt>
    <dgm:pt modelId="{7D8C14C0-EFFB-4AB7-8D71-E0EE8474A869}" type="pres">
      <dgm:prSet presAssocID="{0F69DC41-23E5-45FD-9D6B-625A9EDA5A75}" presName="sibTrans" presStyleLbl="sibTrans2D1" presStyleIdx="0" presStyleCnt="2"/>
      <dgm:spPr/>
      <dgm:t>
        <a:bodyPr/>
        <a:lstStyle/>
        <a:p>
          <a:endParaRPr lang="en-US"/>
        </a:p>
      </dgm:t>
    </dgm:pt>
    <dgm:pt modelId="{6A34132D-3508-45F2-9ADF-6BC1C7E84B5C}" type="pres">
      <dgm:prSet presAssocID="{0F69DC41-23E5-45FD-9D6B-625A9EDA5A75}" presName="spacerR" presStyleCnt="0"/>
      <dgm:spPr/>
    </dgm:pt>
    <dgm:pt modelId="{FDF4F0A2-2E89-4809-9D13-B772E9927155}" type="pres">
      <dgm:prSet presAssocID="{484245A1-6E3C-4EEE-B21E-ECC8840CFCC9}" presName="node" presStyleLbl="node1" presStyleIdx="1" presStyleCnt="3">
        <dgm:presLayoutVars>
          <dgm:bulletEnabled val="1"/>
        </dgm:presLayoutVars>
      </dgm:prSet>
      <dgm:spPr/>
      <dgm:t>
        <a:bodyPr/>
        <a:lstStyle/>
        <a:p>
          <a:endParaRPr lang="en-US"/>
        </a:p>
      </dgm:t>
    </dgm:pt>
    <dgm:pt modelId="{71C3653C-907E-4B32-B963-8BE1A45526E9}" type="pres">
      <dgm:prSet presAssocID="{8971E299-180D-495A-9152-BD9237A33392}" presName="spacerL" presStyleCnt="0"/>
      <dgm:spPr/>
    </dgm:pt>
    <dgm:pt modelId="{2AEB6175-9941-4C22-9315-D69B8C9EA23C}" type="pres">
      <dgm:prSet presAssocID="{8971E299-180D-495A-9152-BD9237A33392}" presName="sibTrans" presStyleLbl="sibTrans2D1" presStyleIdx="1" presStyleCnt="2"/>
      <dgm:spPr/>
      <dgm:t>
        <a:bodyPr/>
        <a:lstStyle/>
        <a:p>
          <a:endParaRPr lang="en-US"/>
        </a:p>
      </dgm:t>
    </dgm:pt>
    <dgm:pt modelId="{42BE979C-9E34-4A17-A3D2-390B5A23238E}" type="pres">
      <dgm:prSet presAssocID="{8971E299-180D-495A-9152-BD9237A33392}" presName="spacerR" presStyleCnt="0"/>
      <dgm:spPr/>
    </dgm:pt>
    <dgm:pt modelId="{D9EABC17-0F36-4D89-AD99-D10360A1AA48}" type="pres">
      <dgm:prSet presAssocID="{6F185C3F-02EC-4D5D-8833-59C03EEEE96F}" presName="node" presStyleLbl="node1" presStyleIdx="2" presStyleCnt="3">
        <dgm:presLayoutVars>
          <dgm:bulletEnabled val="1"/>
        </dgm:presLayoutVars>
      </dgm:prSet>
      <dgm:spPr/>
      <dgm:t>
        <a:bodyPr/>
        <a:lstStyle/>
        <a:p>
          <a:endParaRPr lang="en-US"/>
        </a:p>
      </dgm:t>
    </dgm:pt>
  </dgm:ptLst>
  <dgm:cxnLst>
    <dgm:cxn modelId="{BA1BD78A-7935-4E78-9F36-3979A3410CF3}" srcId="{7DF6A48F-103C-426C-96AB-23208FE452FF}" destId="{6F185C3F-02EC-4D5D-8833-59C03EEEE96F}" srcOrd="2" destOrd="0" parTransId="{9DA3DFCC-F68F-49EF-91B4-A3A29A0A8EE1}" sibTransId="{00C80925-56AC-482A-9D4F-A9D024EBF9CE}"/>
    <dgm:cxn modelId="{7A396159-1489-44D6-B844-F69FE64E0748}" type="presOf" srcId="{6F185C3F-02EC-4D5D-8833-59C03EEEE96F}" destId="{D9EABC17-0F36-4D89-AD99-D10360A1AA48}" srcOrd="0" destOrd="0" presId="urn:microsoft.com/office/officeart/2005/8/layout/equation1"/>
    <dgm:cxn modelId="{E216EB63-F5F5-4827-86E2-B8C34E97C643}" srcId="{7DF6A48F-103C-426C-96AB-23208FE452FF}" destId="{7ECEB748-3C91-4C02-A7A7-599FC75E7C21}" srcOrd="0" destOrd="0" parTransId="{D19D7107-83B1-4E2C-9469-2BCCDA656A23}" sibTransId="{0F69DC41-23E5-45FD-9D6B-625A9EDA5A75}"/>
    <dgm:cxn modelId="{D57FC38E-9238-491E-8286-C5B5DFC741A3}" type="presOf" srcId="{8971E299-180D-495A-9152-BD9237A33392}" destId="{2AEB6175-9941-4C22-9315-D69B8C9EA23C}" srcOrd="0" destOrd="0" presId="urn:microsoft.com/office/officeart/2005/8/layout/equation1"/>
    <dgm:cxn modelId="{7EC202D4-C8AE-48D8-880F-DB1BA8DE60E1}" srcId="{7DF6A48F-103C-426C-96AB-23208FE452FF}" destId="{484245A1-6E3C-4EEE-B21E-ECC8840CFCC9}" srcOrd="1" destOrd="0" parTransId="{1C3E5408-CA53-40E3-8509-4519BC6FF940}" sibTransId="{8971E299-180D-495A-9152-BD9237A33392}"/>
    <dgm:cxn modelId="{EBF472CF-F5A4-4974-95F7-CFAB6CD1759A}" type="presOf" srcId="{0F69DC41-23E5-45FD-9D6B-625A9EDA5A75}" destId="{7D8C14C0-EFFB-4AB7-8D71-E0EE8474A869}" srcOrd="0" destOrd="0" presId="urn:microsoft.com/office/officeart/2005/8/layout/equation1"/>
    <dgm:cxn modelId="{9F3188DE-EECC-4306-B3BD-294619C62F39}" type="presOf" srcId="{7DF6A48F-103C-426C-96AB-23208FE452FF}" destId="{105B1F58-9CE3-49CC-92F3-336D7F6132AA}" srcOrd="0" destOrd="0" presId="urn:microsoft.com/office/officeart/2005/8/layout/equation1"/>
    <dgm:cxn modelId="{AAA574C6-63DD-4431-9FC1-DCAA6B5033E9}" type="presOf" srcId="{7ECEB748-3C91-4C02-A7A7-599FC75E7C21}" destId="{AC6350AA-9A57-4481-A903-03BFE6717D34}" srcOrd="0" destOrd="0" presId="urn:microsoft.com/office/officeart/2005/8/layout/equation1"/>
    <dgm:cxn modelId="{14B86F9F-84BB-4F0F-A297-E89F1FDBCEB3}" type="presOf" srcId="{484245A1-6E3C-4EEE-B21E-ECC8840CFCC9}" destId="{FDF4F0A2-2E89-4809-9D13-B772E9927155}" srcOrd="0" destOrd="0" presId="urn:microsoft.com/office/officeart/2005/8/layout/equation1"/>
    <dgm:cxn modelId="{C6D8F77C-FED5-4D1E-A6E4-32B518900D58}" type="presParOf" srcId="{105B1F58-9CE3-49CC-92F3-336D7F6132AA}" destId="{AC6350AA-9A57-4481-A903-03BFE6717D34}" srcOrd="0" destOrd="0" presId="urn:microsoft.com/office/officeart/2005/8/layout/equation1"/>
    <dgm:cxn modelId="{4B757780-D504-40E9-B5AB-C164B3175343}" type="presParOf" srcId="{105B1F58-9CE3-49CC-92F3-336D7F6132AA}" destId="{25612435-2A8D-4E39-81B8-6322B20D68BF}" srcOrd="1" destOrd="0" presId="urn:microsoft.com/office/officeart/2005/8/layout/equation1"/>
    <dgm:cxn modelId="{EF3860B1-9D6D-4375-B30C-73AEFD0D26E7}" type="presParOf" srcId="{105B1F58-9CE3-49CC-92F3-336D7F6132AA}" destId="{7D8C14C0-EFFB-4AB7-8D71-E0EE8474A869}" srcOrd="2" destOrd="0" presId="urn:microsoft.com/office/officeart/2005/8/layout/equation1"/>
    <dgm:cxn modelId="{6473570E-A057-4F1A-8702-5B253270BC44}" type="presParOf" srcId="{105B1F58-9CE3-49CC-92F3-336D7F6132AA}" destId="{6A34132D-3508-45F2-9ADF-6BC1C7E84B5C}" srcOrd="3" destOrd="0" presId="urn:microsoft.com/office/officeart/2005/8/layout/equation1"/>
    <dgm:cxn modelId="{758B413C-8225-410A-9A07-FF2A06C7F3C7}" type="presParOf" srcId="{105B1F58-9CE3-49CC-92F3-336D7F6132AA}" destId="{FDF4F0A2-2E89-4809-9D13-B772E9927155}" srcOrd="4" destOrd="0" presId="urn:microsoft.com/office/officeart/2005/8/layout/equation1"/>
    <dgm:cxn modelId="{26BE27EC-A5F5-4423-9B2F-696E91C859A9}" type="presParOf" srcId="{105B1F58-9CE3-49CC-92F3-336D7F6132AA}" destId="{71C3653C-907E-4B32-B963-8BE1A45526E9}" srcOrd="5" destOrd="0" presId="urn:microsoft.com/office/officeart/2005/8/layout/equation1"/>
    <dgm:cxn modelId="{50DF158B-2ECA-4132-8426-8FAD1204AA6A}" type="presParOf" srcId="{105B1F58-9CE3-49CC-92F3-336D7F6132AA}" destId="{2AEB6175-9941-4C22-9315-D69B8C9EA23C}" srcOrd="6" destOrd="0" presId="urn:microsoft.com/office/officeart/2005/8/layout/equation1"/>
    <dgm:cxn modelId="{C17C29A0-4989-4BEC-A4C3-48E6C67A7706}" type="presParOf" srcId="{105B1F58-9CE3-49CC-92F3-336D7F6132AA}" destId="{42BE979C-9E34-4A17-A3D2-390B5A23238E}" srcOrd="7" destOrd="0" presId="urn:microsoft.com/office/officeart/2005/8/layout/equation1"/>
    <dgm:cxn modelId="{D50C9D6E-E714-4C1F-8906-FA08D1AEE5BE}" type="presParOf" srcId="{105B1F58-9CE3-49CC-92F3-336D7F6132AA}" destId="{D9EABC17-0F36-4D89-AD99-D10360A1AA48}"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4F81A52-A820-4B42-AD3B-F091769C0EC9}" type="doc">
      <dgm:prSet loTypeId="urn:microsoft.com/office/officeart/2005/8/layout/cycle3" loCatId="cycle" qsTypeId="urn:microsoft.com/office/officeart/2005/8/quickstyle/simple1" qsCatId="simple" csTypeId="urn:microsoft.com/office/officeart/2005/8/colors/accent1_2" csCatId="accent1" phldr="1"/>
      <dgm:spPr/>
      <dgm:t>
        <a:bodyPr/>
        <a:lstStyle/>
        <a:p>
          <a:pPr rtl="1"/>
          <a:endParaRPr lang="fa-IR"/>
        </a:p>
      </dgm:t>
    </dgm:pt>
    <dgm:pt modelId="{C8B5CF25-4A09-4987-B3E4-F6AF68C70E2D}">
      <dgm:prSet phldrT="[Text]" custT="1"/>
      <dgm:spPr/>
      <dgm:t>
        <a:bodyPr/>
        <a:lstStyle/>
        <a:p>
          <a:pPr rtl="1"/>
          <a:r>
            <a:rPr lang="fa-IR" sz="2400" dirty="0">
              <a:cs typeface="B Nazanin" panose="00000400000000000000" pitchFamily="2" charset="-78"/>
            </a:rPr>
            <a:t>1 – اطمینان در تصمیم گیری </a:t>
          </a:r>
        </a:p>
      </dgm:t>
    </dgm:pt>
    <dgm:pt modelId="{4C0A0428-3A30-40BD-9083-ADC464E81E8E}" type="parTrans" cxnId="{2EFE5FA6-5E71-41E6-BB7F-8E1330C60BAF}">
      <dgm:prSet/>
      <dgm:spPr/>
      <dgm:t>
        <a:bodyPr/>
        <a:lstStyle/>
        <a:p>
          <a:pPr rtl="1"/>
          <a:endParaRPr lang="fa-IR"/>
        </a:p>
      </dgm:t>
    </dgm:pt>
    <dgm:pt modelId="{CB626590-B14E-4241-B9F7-2FA44D72A55C}" type="sibTrans" cxnId="{2EFE5FA6-5E71-41E6-BB7F-8E1330C60BAF}">
      <dgm:prSet/>
      <dgm:spPr/>
      <dgm:t>
        <a:bodyPr/>
        <a:lstStyle/>
        <a:p>
          <a:pPr rtl="1"/>
          <a:endParaRPr lang="fa-IR"/>
        </a:p>
      </dgm:t>
    </dgm:pt>
    <dgm:pt modelId="{7CD00027-91B0-4B94-97B3-F80F7D9DD145}">
      <dgm:prSet phldrT="[Text]" custT="1"/>
      <dgm:spPr/>
      <dgm:t>
        <a:bodyPr/>
        <a:lstStyle/>
        <a:p>
          <a:pPr rtl="1"/>
          <a:r>
            <a:rPr lang="fa-IR" sz="2400" dirty="0">
              <a:cs typeface="B Nazanin" panose="00000400000000000000" pitchFamily="2" charset="-78"/>
            </a:rPr>
            <a:t>3 – سرعت در تصمیم گیری</a:t>
          </a:r>
        </a:p>
      </dgm:t>
    </dgm:pt>
    <dgm:pt modelId="{92C1A74C-E624-4190-B7EF-D4E68700C664}" type="parTrans" cxnId="{1930A744-4447-4860-A08A-EA6EC47DA418}">
      <dgm:prSet/>
      <dgm:spPr/>
      <dgm:t>
        <a:bodyPr/>
        <a:lstStyle/>
        <a:p>
          <a:pPr rtl="1"/>
          <a:endParaRPr lang="fa-IR"/>
        </a:p>
      </dgm:t>
    </dgm:pt>
    <dgm:pt modelId="{6758660A-B4B9-4F53-A419-DAE2FA65A63A}" type="sibTrans" cxnId="{1930A744-4447-4860-A08A-EA6EC47DA418}">
      <dgm:prSet/>
      <dgm:spPr/>
      <dgm:t>
        <a:bodyPr/>
        <a:lstStyle/>
        <a:p>
          <a:pPr rtl="1"/>
          <a:endParaRPr lang="fa-IR"/>
        </a:p>
      </dgm:t>
    </dgm:pt>
    <dgm:pt modelId="{91F98CE1-427E-4710-B89E-E80B160F6D56}">
      <dgm:prSet phldrT="[Text]" custT="1"/>
      <dgm:spPr/>
      <dgm:t>
        <a:bodyPr/>
        <a:lstStyle/>
        <a:p>
          <a:pPr rtl="1"/>
          <a:r>
            <a:rPr lang="fa-IR" sz="2400" dirty="0">
              <a:cs typeface="B Nazanin" panose="00000400000000000000" pitchFamily="2" charset="-78"/>
            </a:rPr>
            <a:t>4 – خطا پذیری</a:t>
          </a:r>
        </a:p>
      </dgm:t>
    </dgm:pt>
    <dgm:pt modelId="{5A3590E1-A89F-4702-8726-40A9E0CE63B2}" type="parTrans" cxnId="{515CEBBE-1268-4720-9996-7FAD8A9DF5ED}">
      <dgm:prSet/>
      <dgm:spPr/>
      <dgm:t>
        <a:bodyPr/>
        <a:lstStyle/>
        <a:p>
          <a:pPr rtl="1"/>
          <a:endParaRPr lang="fa-IR"/>
        </a:p>
      </dgm:t>
    </dgm:pt>
    <dgm:pt modelId="{F0AC30E3-F63D-4F27-A5AB-08A70E13B15D}" type="sibTrans" cxnId="{515CEBBE-1268-4720-9996-7FAD8A9DF5ED}">
      <dgm:prSet/>
      <dgm:spPr/>
      <dgm:t>
        <a:bodyPr/>
        <a:lstStyle/>
        <a:p>
          <a:pPr rtl="1"/>
          <a:endParaRPr lang="fa-IR"/>
        </a:p>
      </dgm:t>
    </dgm:pt>
    <dgm:pt modelId="{5F9BD577-9B56-4AFB-903E-75384983B7F1}">
      <dgm:prSet phldrT="[Text]" custT="1"/>
      <dgm:spPr/>
      <dgm:t>
        <a:bodyPr/>
        <a:lstStyle/>
        <a:p>
          <a:pPr rtl="1"/>
          <a:r>
            <a:rPr lang="fa-IR" sz="3200" dirty="0">
              <a:cs typeface="B Nazanin" panose="00000400000000000000" pitchFamily="2" charset="-78"/>
            </a:rPr>
            <a:t>5 – آگاهی</a:t>
          </a:r>
        </a:p>
      </dgm:t>
    </dgm:pt>
    <dgm:pt modelId="{B95C124A-E1CC-4E07-8AAC-33CA32183F6B}" type="parTrans" cxnId="{194FDE43-7E9C-443C-B692-508A4CF02662}">
      <dgm:prSet/>
      <dgm:spPr/>
      <dgm:t>
        <a:bodyPr/>
        <a:lstStyle/>
        <a:p>
          <a:pPr rtl="1"/>
          <a:endParaRPr lang="fa-IR"/>
        </a:p>
      </dgm:t>
    </dgm:pt>
    <dgm:pt modelId="{B546C081-878E-4E42-A525-7A0374EEDA92}" type="sibTrans" cxnId="{194FDE43-7E9C-443C-B692-508A4CF02662}">
      <dgm:prSet/>
      <dgm:spPr/>
      <dgm:t>
        <a:bodyPr/>
        <a:lstStyle/>
        <a:p>
          <a:pPr rtl="1"/>
          <a:endParaRPr lang="fa-IR"/>
        </a:p>
      </dgm:t>
    </dgm:pt>
    <dgm:pt modelId="{4C18BA65-B2E5-4149-8A42-4565A0536916}">
      <dgm:prSet phldrT="[Text]"/>
      <dgm:spPr/>
      <dgm:t>
        <a:bodyPr/>
        <a:lstStyle/>
        <a:p>
          <a:pPr rtl="1"/>
          <a:r>
            <a:rPr lang="fa-IR" dirty="0">
              <a:cs typeface="B Nazanin" panose="00000400000000000000" pitchFamily="2" charset="-78"/>
            </a:rPr>
            <a:t>6 – مدیریت</a:t>
          </a:r>
        </a:p>
      </dgm:t>
    </dgm:pt>
    <dgm:pt modelId="{C45658CB-0B0E-46E0-A194-0A24AAD8D8D5}" type="parTrans" cxnId="{DEA0396A-8F0A-4034-A5CF-AABB4E49AA52}">
      <dgm:prSet/>
      <dgm:spPr/>
      <dgm:t>
        <a:bodyPr/>
        <a:lstStyle/>
        <a:p>
          <a:pPr rtl="1"/>
          <a:endParaRPr lang="fa-IR"/>
        </a:p>
      </dgm:t>
    </dgm:pt>
    <dgm:pt modelId="{9C5F0B42-B8BB-4250-B11A-8BC73A3ED49B}" type="sibTrans" cxnId="{DEA0396A-8F0A-4034-A5CF-AABB4E49AA52}">
      <dgm:prSet/>
      <dgm:spPr/>
      <dgm:t>
        <a:bodyPr/>
        <a:lstStyle/>
        <a:p>
          <a:pPr rtl="1"/>
          <a:endParaRPr lang="fa-IR"/>
        </a:p>
      </dgm:t>
    </dgm:pt>
    <dgm:pt modelId="{6D20CF5A-0D44-441E-ABA1-5290EC38B22B}">
      <dgm:prSet custT="1"/>
      <dgm:spPr/>
      <dgm:t>
        <a:bodyPr/>
        <a:lstStyle/>
        <a:p>
          <a:pPr rtl="1"/>
          <a:r>
            <a:rPr lang="fa-IR" sz="2400" dirty="0">
              <a:cs typeface="B Nazanin" panose="00000400000000000000" pitchFamily="2" charset="-78"/>
            </a:rPr>
            <a:t>2 – روش تصمیم گیری </a:t>
          </a:r>
        </a:p>
      </dgm:t>
    </dgm:pt>
    <dgm:pt modelId="{0BE87676-5C27-4E16-947B-E6D2C318A6B7}" type="parTrans" cxnId="{B4850DBE-E288-46D7-A3E4-62B782901EC9}">
      <dgm:prSet/>
      <dgm:spPr/>
      <dgm:t>
        <a:bodyPr/>
        <a:lstStyle/>
        <a:p>
          <a:pPr rtl="1"/>
          <a:endParaRPr lang="fa-IR"/>
        </a:p>
      </dgm:t>
    </dgm:pt>
    <dgm:pt modelId="{20850D6E-89DF-4896-A705-A0C56622661E}" type="sibTrans" cxnId="{B4850DBE-E288-46D7-A3E4-62B782901EC9}">
      <dgm:prSet/>
      <dgm:spPr/>
      <dgm:t>
        <a:bodyPr/>
        <a:lstStyle/>
        <a:p>
          <a:pPr rtl="1"/>
          <a:endParaRPr lang="fa-IR"/>
        </a:p>
      </dgm:t>
    </dgm:pt>
    <dgm:pt modelId="{75885AD9-650E-40AE-AC81-96296F0E02DB}" type="pres">
      <dgm:prSet presAssocID="{F4F81A52-A820-4B42-AD3B-F091769C0EC9}" presName="Name0" presStyleCnt="0">
        <dgm:presLayoutVars>
          <dgm:dir/>
          <dgm:resizeHandles val="exact"/>
        </dgm:presLayoutVars>
      </dgm:prSet>
      <dgm:spPr/>
      <dgm:t>
        <a:bodyPr/>
        <a:lstStyle/>
        <a:p>
          <a:endParaRPr lang="en-US"/>
        </a:p>
      </dgm:t>
    </dgm:pt>
    <dgm:pt modelId="{B37026BD-5BBE-4817-83B3-D1B5360FB6BE}" type="pres">
      <dgm:prSet presAssocID="{F4F81A52-A820-4B42-AD3B-F091769C0EC9}" presName="cycle" presStyleCnt="0"/>
      <dgm:spPr/>
    </dgm:pt>
    <dgm:pt modelId="{50D5048E-4D3F-4364-8F40-D5AE3E039C8C}" type="pres">
      <dgm:prSet presAssocID="{C8B5CF25-4A09-4987-B3E4-F6AF68C70E2D}" presName="nodeFirstNode" presStyleLbl="node1" presStyleIdx="0" presStyleCnt="6">
        <dgm:presLayoutVars>
          <dgm:bulletEnabled val="1"/>
        </dgm:presLayoutVars>
      </dgm:prSet>
      <dgm:spPr/>
      <dgm:t>
        <a:bodyPr/>
        <a:lstStyle/>
        <a:p>
          <a:endParaRPr lang="en-US"/>
        </a:p>
      </dgm:t>
    </dgm:pt>
    <dgm:pt modelId="{4241FC42-E6FD-4F76-A82F-30D5111CAA21}" type="pres">
      <dgm:prSet presAssocID="{CB626590-B14E-4241-B9F7-2FA44D72A55C}" presName="sibTransFirstNode" presStyleLbl="bgShp" presStyleIdx="0" presStyleCnt="1"/>
      <dgm:spPr/>
      <dgm:t>
        <a:bodyPr/>
        <a:lstStyle/>
        <a:p>
          <a:endParaRPr lang="en-US"/>
        </a:p>
      </dgm:t>
    </dgm:pt>
    <dgm:pt modelId="{DF5B8FA8-6518-44CA-A0A5-2EC5572E4FC2}" type="pres">
      <dgm:prSet presAssocID="{6D20CF5A-0D44-441E-ABA1-5290EC38B22B}" presName="nodeFollowingNodes" presStyleLbl="node1" presStyleIdx="1" presStyleCnt="6">
        <dgm:presLayoutVars>
          <dgm:bulletEnabled val="1"/>
        </dgm:presLayoutVars>
      </dgm:prSet>
      <dgm:spPr/>
      <dgm:t>
        <a:bodyPr/>
        <a:lstStyle/>
        <a:p>
          <a:endParaRPr lang="en-US"/>
        </a:p>
      </dgm:t>
    </dgm:pt>
    <dgm:pt modelId="{8C972303-5801-4D74-B741-09BF909D6B35}" type="pres">
      <dgm:prSet presAssocID="{7CD00027-91B0-4B94-97B3-F80F7D9DD145}" presName="nodeFollowingNodes" presStyleLbl="node1" presStyleIdx="2" presStyleCnt="6">
        <dgm:presLayoutVars>
          <dgm:bulletEnabled val="1"/>
        </dgm:presLayoutVars>
      </dgm:prSet>
      <dgm:spPr/>
      <dgm:t>
        <a:bodyPr/>
        <a:lstStyle/>
        <a:p>
          <a:endParaRPr lang="en-US"/>
        </a:p>
      </dgm:t>
    </dgm:pt>
    <dgm:pt modelId="{0CEFFA0A-1FCC-42F7-AB97-D30012637EA2}" type="pres">
      <dgm:prSet presAssocID="{91F98CE1-427E-4710-B89E-E80B160F6D56}" presName="nodeFollowingNodes" presStyleLbl="node1" presStyleIdx="3" presStyleCnt="6">
        <dgm:presLayoutVars>
          <dgm:bulletEnabled val="1"/>
        </dgm:presLayoutVars>
      </dgm:prSet>
      <dgm:spPr/>
      <dgm:t>
        <a:bodyPr/>
        <a:lstStyle/>
        <a:p>
          <a:endParaRPr lang="en-US"/>
        </a:p>
      </dgm:t>
    </dgm:pt>
    <dgm:pt modelId="{32729324-A428-45AE-B3C5-799870822698}" type="pres">
      <dgm:prSet presAssocID="{5F9BD577-9B56-4AFB-903E-75384983B7F1}" presName="nodeFollowingNodes" presStyleLbl="node1" presStyleIdx="4" presStyleCnt="6">
        <dgm:presLayoutVars>
          <dgm:bulletEnabled val="1"/>
        </dgm:presLayoutVars>
      </dgm:prSet>
      <dgm:spPr/>
      <dgm:t>
        <a:bodyPr/>
        <a:lstStyle/>
        <a:p>
          <a:endParaRPr lang="en-US"/>
        </a:p>
      </dgm:t>
    </dgm:pt>
    <dgm:pt modelId="{43B6D75F-9F41-45A8-BE35-2D82EA3B6CDC}" type="pres">
      <dgm:prSet presAssocID="{4C18BA65-B2E5-4149-8A42-4565A0536916}" presName="nodeFollowingNodes" presStyleLbl="node1" presStyleIdx="5" presStyleCnt="6">
        <dgm:presLayoutVars>
          <dgm:bulletEnabled val="1"/>
        </dgm:presLayoutVars>
      </dgm:prSet>
      <dgm:spPr/>
      <dgm:t>
        <a:bodyPr/>
        <a:lstStyle/>
        <a:p>
          <a:endParaRPr lang="en-US"/>
        </a:p>
      </dgm:t>
    </dgm:pt>
  </dgm:ptLst>
  <dgm:cxnLst>
    <dgm:cxn modelId="{B25EEDC2-BCB1-441C-AC68-B5301259886F}" type="presOf" srcId="{CB626590-B14E-4241-B9F7-2FA44D72A55C}" destId="{4241FC42-E6FD-4F76-A82F-30D5111CAA21}" srcOrd="0" destOrd="0" presId="urn:microsoft.com/office/officeart/2005/8/layout/cycle3"/>
    <dgm:cxn modelId="{D72519FF-9BCC-4D1F-9C2C-212A8FF7EF8D}" type="presOf" srcId="{C8B5CF25-4A09-4987-B3E4-F6AF68C70E2D}" destId="{50D5048E-4D3F-4364-8F40-D5AE3E039C8C}" srcOrd="0" destOrd="0" presId="urn:microsoft.com/office/officeart/2005/8/layout/cycle3"/>
    <dgm:cxn modelId="{07C32FCA-8C70-4CC7-A32B-A891EAF401E8}" type="presOf" srcId="{5F9BD577-9B56-4AFB-903E-75384983B7F1}" destId="{32729324-A428-45AE-B3C5-799870822698}" srcOrd="0" destOrd="0" presId="urn:microsoft.com/office/officeart/2005/8/layout/cycle3"/>
    <dgm:cxn modelId="{DEA0396A-8F0A-4034-A5CF-AABB4E49AA52}" srcId="{F4F81A52-A820-4B42-AD3B-F091769C0EC9}" destId="{4C18BA65-B2E5-4149-8A42-4565A0536916}" srcOrd="5" destOrd="0" parTransId="{C45658CB-0B0E-46E0-A194-0A24AAD8D8D5}" sibTransId="{9C5F0B42-B8BB-4250-B11A-8BC73A3ED49B}"/>
    <dgm:cxn modelId="{2EFE5FA6-5E71-41E6-BB7F-8E1330C60BAF}" srcId="{F4F81A52-A820-4B42-AD3B-F091769C0EC9}" destId="{C8B5CF25-4A09-4987-B3E4-F6AF68C70E2D}" srcOrd="0" destOrd="0" parTransId="{4C0A0428-3A30-40BD-9083-ADC464E81E8E}" sibTransId="{CB626590-B14E-4241-B9F7-2FA44D72A55C}"/>
    <dgm:cxn modelId="{E4517AAF-F75A-4D2F-BE8B-31DF32B9962F}" type="presOf" srcId="{4C18BA65-B2E5-4149-8A42-4565A0536916}" destId="{43B6D75F-9F41-45A8-BE35-2D82EA3B6CDC}" srcOrd="0" destOrd="0" presId="urn:microsoft.com/office/officeart/2005/8/layout/cycle3"/>
    <dgm:cxn modelId="{C5F5D28B-AA4D-480F-B459-E14A707C99A9}" type="presOf" srcId="{91F98CE1-427E-4710-B89E-E80B160F6D56}" destId="{0CEFFA0A-1FCC-42F7-AB97-D30012637EA2}" srcOrd="0" destOrd="0" presId="urn:microsoft.com/office/officeart/2005/8/layout/cycle3"/>
    <dgm:cxn modelId="{E94BB8EE-823D-48B6-B74A-E28CF3DBC37B}" type="presOf" srcId="{7CD00027-91B0-4B94-97B3-F80F7D9DD145}" destId="{8C972303-5801-4D74-B741-09BF909D6B35}" srcOrd="0" destOrd="0" presId="urn:microsoft.com/office/officeart/2005/8/layout/cycle3"/>
    <dgm:cxn modelId="{1930A744-4447-4860-A08A-EA6EC47DA418}" srcId="{F4F81A52-A820-4B42-AD3B-F091769C0EC9}" destId="{7CD00027-91B0-4B94-97B3-F80F7D9DD145}" srcOrd="2" destOrd="0" parTransId="{92C1A74C-E624-4190-B7EF-D4E68700C664}" sibTransId="{6758660A-B4B9-4F53-A419-DAE2FA65A63A}"/>
    <dgm:cxn modelId="{448FD5FE-D2E3-421C-96EA-F20AD827E056}" type="presOf" srcId="{F4F81A52-A820-4B42-AD3B-F091769C0EC9}" destId="{75885AD9-650E-40AE-AC81-96296F0E02DB}" srcOrd="0" destOrd="0" presId="urn:microsoft.com/office/officeart/2005/8/layout/cycle3"/>
    <dgm:cxn modelId="{7F2ECE1A-8748-4906-86E8-EE00CE526ECC}" type="presOf" srcId="{6D20CF5A-0D44-441E-ABA1-5290EC38B22B}" destId="{DF5B8FA8-6518-44CA-A0A5-2EC5572E4FC2}" srcOrd="0" destOrd="0" presId="urn:microsoft.com/office/officeart/2005/8/layout/cycle3"/>
    <dgm:cxn modelId="{B4850DBE-E288-46D7-A3E4-62B782901EC9}" srcId="{F4F81A52-A820-4B42-AD3B-F091769C0EC9}" destId="{6D20CF5A-0D44-441E-ABA1-5290EC38B22B}" srcOrd="1" destOrd="0" parTransId="{0BE87676-5C27-4E16-947B-E6D2C318A6B7}" sibTransId="{20850D6E-89DF-4896-A705-A0C56622661E}"/>
    <dgm:cxn modelId="{194FDE43-7E9C-443C-B692-508A4CF02662}" srcId="{F4F81A52-A820-4B42-AD3B-F091769C0EC9}" destId="{5F9BD577-9B56-4AFB-903E-75384983B7F1}" srcOrd="4" destOrd="0" parTransId="{B95C124A-E1CC-4E07-8AAC-33CA32183F6B}" sibTransId="{B546C081-878E-4E42-A525-7A0374EEDA92}"/>
    <dgm:cxn modelId="{515CEBBE-1268-4720-9996-7FAD8A9DF5ED}" srcId="{F4F81A52-A820-4B42-AD3B-F091769C0EC9}" destId="{91F98CE1-427E-4710-B89E-E80B160F6D56}" srcOrd="3" destOrd="0" parTransId="{5A3590E1-A89F-4702-8726-40A9E0CE63B2}" sibTransId="{F0AC30E3-F63D-4F27-A5AB-08A70E13B15D}"/>
    <dgm:cxn modelId="{49FBE4CE-C1F8-47B6-9BCB-E555670C8BF0}" type="presParOf" srcId="{75885AD9-650E-40AE-AC81-96296F0E02DB}" destId="{B37026BD-5BBE-4817-83B3-D1B5360FB6BE}" srcOrd="0" destOrd="0" presId="urn:microsoft.com/office/officeart/2005/8/layout/cycle3"/>
    <dgm:cxn modelId="{70025EF5-80A2-4C67-A959-CA9A667829EC}" type="presParOf" srcId="{B37026BD-5BBE-4817-83B3-D1B5360FB6BE}" destId="{50D5048E-4D3F-4364-8F40-D5AE3E039C8C}" srcOrd="0" destOrd="0" presId="urn:microsoft.com/office/officeart/2005/8/layout/cycle3"/>
    <dgm:cxn modelId="{741DC31D-C089-4F23-9BE7-DD48732E8B92}" type="presParOf" srcId="{B37026BD-5BBE-4817-83B3-D1B5360FB6BE}" destId="{4241FC42-E6FD-4F76-A82F-30D5111CAA21}" srcOrd="1" destOrd="0" presId="urn:microsoft.com/office/officeart/2005/8/layout/cycle3"/>
    <dgm:cxn modelId="{17EECD78-2EC2-4AC2-A98E-4186D2C88878}" type="presParOf" srcId="{B37026BD-5BBE-4817-83B3-D1B5360FB6BE}" destId="{DF5B8FA8-6518-44CA-A0A5-2EC5572E4FC2}" srcOrd="2" destOrd="0" presId="urn:microsoft.com/office/officeart/2005/8/layout/cycle3"/>
    <dgm:cxn modelId="{FB570C34-C5A8-4CA1-89E8-6C6D5D94912F}" type="presParOf" srcId="{B37026BD-5BBE-4817-83B3-D1B5360FB6BE}" destId="{8C972303-5801-4D74-B741-09BF909D6B35}" srcOrd="3" destOrd="0" presId="urn:microsoft.com/office/officeart/2005/8/layout/cycle3"/>
    <dgm:cxn modelId="{88591E89-603B-4A65-BC6C-115F305F8221}" type="presParOf" srcId="{B37026BD-5BBE-4817-83B3-D1B5360FB6BE}" destId="{0CEFFA0A-1FCC-42F7-AB97-D30012637EA2}" srcOrd="4" destOrd="0" presId="urn:microsoft.com/office/officeart/2005/8/layout/cycle3"/>
    <dgm:cxn modelId="{E695E68B-8091-4675-B4CD-64462A33BED3}" type="presParOf" srcId="{B37026BD-5BBE-4817-83B3-D1B5360FB6BE}" destId="{32729324-A428-45AE-B3C5-799870822698}" srcOrd="5" destOrd="0" presId="urn:microsoft.com/office/officeart/2005/8/layout/cycle3"/>
    <dgm:cxn modelId="{E3D91752-4E92-4991-936A-BBB32FDAD45F}" type="presParOf" srcId="{B37026BD-5BBE-4817-83B3-D1B5360FB6BE}" destId="{43B6D75F-9F41-45A8-BE35-2D82EA3B6CDC}" srcOrd="6"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446EA4-553B-44C2-87CC-69B6E730FFE9}">
      <dsp:nvSpPr>
        <dsp:cNvPr id="0" name=""/>
        <dsp:cNvSpPr/>
      </dsp:nvSpPr>
      <dsp:spPr>
        <a:xfrm>
          <a:off x="3053840" y="1730100"/>
          <a:ext cx="2097505" cy="1922001"/>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rtl="1">
            <a:lnSpc>
              <a:spcPct val="90000"/>
            </a:lnSpc>
            <a:spcBef>
              <a:spcPct val="0"/>
            </a:spcBef>
            <a:spcAft>
              <a:spcPct val="35000"/>
            </a:spcAft>
          </a:pPr>
          <a:r>
            <a:rPr lang="fa-IR" sz="3600" kern="1200" dirty="0">
              <a:solidFill>
                <a:srgbClr val="FFFF00"/>
              </a:solidFill>
              <a:cs typeface="B Nazanin" panose="00000400000000000000" pitchFamily="2" charset="-78"/>
            </a:rPr>
            <a:t>سازمان رسمی</a:t>
          </a:r>
        </a:p>
      </dsp:txBody>
      <dsp:txXfrm>
        <a:off x="3415794" y="2061768"/>
        <a:ext cx="1373597" cy="1258665"/>
      </dsp:txXfrm>
    </dsp:sp>
    <dsp:sp modelId="{91B1D12A-5F44-4309-AB18-DBF8609C8035}">
      <dsp:nvSpPr>
        <dsp:cNvPr id="0" name=""/>
        <dsp:cNvSpPr/>
      </dsp:nvSpPr>
      <dsp:spPr>
        <a:xfrm>
          <a:off x="4382974" y="810552"/>
          <a:ext cx="838302" cy="72230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8A15C74-DCBB-45F6-A917-2DBA20C94AC8}">
      <dsp:nvSpPr>
        <dsp:cNvPr id="0" name=""/>
        <dsp:cNvSpPr/>
      </dsp:nvSpPr>
      <dsp:spPr>
        <a:xfrm>
          <a:off x="2679338" y="56545"/>
          <a:ext cx="2854778" cy="1563329"/>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fa-IR" sz="1800" kern="1200" dirty="0">
              <a:cs typeface="B Nazanin" panose="00000400000000000000" pitchFamily="2" charset="-78"/>
            </a:rPr>
            <a:t>بر مبنای اهداف خاص تشکیل شده و حدود وظایف و اختیارات و ارتباطات تعیین شده است</a:t>
          </a:r>
        </a:p>
      </dsp:txBody>
      <dsp:txXfrm>
        <a:off x="3066117" y="268352"/>
        <a:ext cx="2081220" cy="1139715"/>
      </dsp:txXfrm>
    </dsp:sp>
    <dsp:sp modelId="{7B85349D-B30B-48AB-9196-E42E2E41CD0A}">
      <dsp:nvSpPr>
        <dsp:cNvPr id="0" name=""/>
        <dsp:cNvSpPr/>
      </dsp:nvSpPr>
      <dsp:spPr>
        <a:xfrm>
          <a:off x="5361338" y="2160884"/>
          <a:ext cx="838302" cy="72230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750E2B-A067-4654-92AA-880E9A029EB3}">
      <dsp:nvSpPr>
        <dsp:cNvPr id="0" name=""/>
        <dsp:cNvSpPr/>
      </dsp:nvSpPr>
      <dsp:spPr>
        <a:xfrm>
          <a:off x="4662629" y="1144701"/>
          <a:ext cx="2322577" cy="1313706"/>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dirty="0">
              <a:cs typeface="B Nazanin" panose="00000400000000000000" pitchFamily="2" charset="-78"/>
            </a:rPr>
            <a:t>سلسله مراتب سازمانی تعیین شده است</a:t>
          </a:r>
        </a:p>
      </dsp:txBody>
      <dsp:txXfrm>
        <a:off x="4981286" y="1324941"/>
        <a:ext cx="1685263" cy="953226"/>
      </dsp:txXfrm>
    </dsp:sp>
    <dsp:sp modelId="{5817DDEC-3497-40E2-906B-210C89736821}">
      <dsp:nvSpPr>
        <dsp:cNvPr id="0" name=""/>
        <dsp:cNvSpPr/>
      </dsp:nvSpPr>
      <dsp:spPr>
        <a:xfrm>
          <a:off x="4681703" y="3685155"/>
          <a:ext cx="838302" cy="72230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84DDF92-DF64-4076-BBFD-4D076B51DC0E}">
      <dsp:nvSpPr>
        <dsp:cNvPr id="0" name=""/>
        <dsp:cNvSpPr/>
      </dsp:nvSpPr>
      <dsp:spPr>
        <a:xfrm>
          <a:off x="4520725" y="2855557"/>
          <a:ext cx="2511776" cy="1575206"/>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dirty="0">
              <a:cs typeface="B Nazanin" panose="00000400000000000000" pitchFamily="2" charset="-78"/>
            </a:rPr>
            <a:t>شغل و پست سازمانی توصیف شده</a:t>
          </a:r>
        </a:p>
      </dsp:txBody>
      <dsp:txXfrm>
        <a:off x="4880052" y="3080901"/>
        <a:ext cx="1793122" cy="1124518"/>
      </dsp:txXfrm>
    </dsp:sp>
    <dsp:sp modelId="{AB99307F-6417-4B4C-BED4-EE401A8496B3}">
      <dsp:nvSpPr>
        <dsp:cNvPr id="0" name=""/>
        <dsp:cNvSpPr/>
      </dsp:nvSpPr>
      <dsp:spPr>
        <a:xfrm>
          <a:off x="2995796" y="3843380"/>
          <a:ext cx="838302" cy="72230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7BC33EA-B290-4E3B-98A3-709613A46D3A}">
      <dsp:nvSpPr>
        <dsp:cNvPr id="0" name=""/>
        <dsp:cNvSpPr/>
      </dsp:nvSpPr>
      <dsp:spPr>
        <a:xfrm>
          <a:off x="2959950" y="3795515"/>
          <a:ext cx="2388162" cy="1635174"/>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dirty="0">
              <a:cs typeface="B Nazanin" panose="00000400000000000000" pitchFamily="2" charset="-78"/>
            </a:rPr>
            <a:t>قوانین و مقررات پیش بینی شده است</a:t>
          </a:r>
        </a:p>
      </dsp:txBody>
      <dsp:txXfrm>
        <a:off x="3314687" y="4038403"/>
        <a:ext cx="1678688" cy="1149398"/>
      </dsp:txXfrm>
    </dsp:sp>
    <dsp:sp modelId="{EA51203E-8010-4724-8F07-601EADC3B790}">
      <dsp:nvSpPr>
        <dsp:cNvPr id="0" name=""/>
        <dsp:cNvSpPr/>
      </dsp:nvSpPr>
      <dsp:spPr>
        <a:xfrm>
          <a:off x="2001410" y="2493590"/>
          <a:ext cx="838302" cy="72230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7298797-B11D-4DE5-B977-579B16735E4B}">
      <dsp:nvSpPr>
        <dsp:cNvPr id="0" name=""/>
        <dsp:cNvSpPr/>
      </dsp:nvSpPr>
      <dsp:spPr>
        <a:xfrm>
          <a:off x="1095498" y="2856641"/>
          <a:ext cx="2667181" cy="1575206"/>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dirty="0">
              <a:cs typeface="B Nazanin" panose="00000400000000000000" pitchFamily="2" charset="-78"/>
            </a:rPr>
            <a:t>حقوق و دستمزد و پاداش و کمیت و کیفیت در نظر گرفته شده است </a:t>
          </a:r>
        </a:p>
      </dsp:txBody>
      <dsp:txXfrm>
        <a:off x="1467775" y="3076504"/>
        <a:ext cx="1922627" cy="1135480"/>
      </dsp:txXfrm>
    </dsp:sp>
    <dsp:sp modelId="{6C5D779C-7122-48FC-BE26-A9D0E8C5B3C8}">
      <dsp:nvSpPr>
        <dsp:cNvPr id="0" name=""/>
        <dsp:cNvSpPr/>
      </dsp:nvSpPr>
      <dsp:spPr>
        <a:xfrm>
          <a:off x="1300648" y="1149874"/>
          <a:ext cx="2256882" cy="1330561"/>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dirty="0">
              <a:cs typeface="B Nazanin" panose="00000400000000000000" pitchFamily="2" charset="-78"/>
            </a:rPr>
            <a:t>تقسیم کار در سازمان رسمی امری اجتناب ناپذیر است</a:t>
          </a:r>
        </a:p>
      </dsp:txBody>
      <dsp:txXfrm>
        <a:off x="1615435" y="1335459"/>
        <a:ext cx="1627308" cy="95939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E9DB2D-B2F0-4E93-BAF8-CBF509025CFE}">
      <dsp:nvSpPr>
        <dsp:cNvPr id="0" name=""/>
        <dsp:cNvSpPr/>
      </dsp:nvSpPr>
      <dsp:spPr>
        <a:xfrm>
          <a:off x="1858945" y="-311833"/>
          <a:ext cx="5379671" cy="5379671"/>
        </a:xfrm>
        <a:prstGeom prst="circularArrow">
          <a:avLst>
            <a:gd name="adj1" fmla="val 5544"/>
            <a:gd name="adj2" fmla="val 330680"/>
            <a:gd name="adj3" fmla="val 13511498"/>
            <a:gd name="adj4" fmla="val 17549082"/>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A5FA2A8-C1DC-45E5-87E1-22DF18DC1DCB}">
      <dsp:nvSpPr>
        <dsp:cNvPr id="0" name=""/>
        <dsp:cNvSpPr/>
      </dsp:nvSpPr>
      <dsp:spPr>
        <a:xfrm>
          <a:off x="3148608" y="-317219"/>
          <a:ext cx="2800344" cy="152682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fa-IR" sz="2000" kern="1200" dirty="0">
              <a:cs typeface="B Nazanin" panose="00000400000000000000" pitchFamily="2" charset="-78"/>
            </a:rPr>
            <a:t>سازمانی که در امر برنامه ریزی و تعیین </a:t>
          </a:r>
          <a:r>
            <a:rPr lang="fa-IR" sz="2000" kern="1200" dirty="0" smtClean="0">
              <a:cs typeface="B Nazanin" panose="00000400000000000000" pitchFamily="2" charset="-78"/>
            </a:rPr>
            <a:t>خط مشی </a:t>
          </a:r>
          <a:r>
            <a:rPr lang="fa-IR" sz="2000" kern="1200" dirty="0">
              <a:cs typeface="B Nazanin" panose="00000400000000000000" pitchFamily="2" charset="-78"/>
            </a:rPr>
            <a:t>و سیاست گذاری دخالت دارد ستاد گویند </a:t>
          </a:r>
        </a:p>
      </dsp:txBody>
      <dsp:txXfrm>
        <a:off x="3223142" y="-242685"/>
        <a:ext cx="2651276" cy="1377761"/>
      </dsp:txXfrm>
    </dsp:sp>
    <dsp:sp modelId="{4E87636E-E189-43B3-8377-B50537E74869}">
      <dsp:nvSpPr>
        <dsp:cNvPr id="0" name=""/>
        <dsp:cNvSpPr/>
      </dsp:nvSpPr>
      <dsp:spPr>
        <a:xfrm>
          <a:off x="5466555" y="997226"/>
          <a:ext cx="2528093" cy="206830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fa-IR" sz="2000" kern="1200" dirty="0">
              <a:cs typeface="B Nazanin" panose="00000400000000000000" pitchFamily="2" charset="-78"/>
            </a:rPr>
            <a:t>فعالیت های ستادی در یک سازمان فعالیتی هستند که به صورت غیر مستقیم در تامین اهداف سازمان نقش دارند</a:t>
          </a:r>
        </a:p>
      </dsp:txBody>
      <dsp:txXfrm>
        <a:off x="5567522" y="1098193"/>
        <a:ext cx="2326159" cy="1866375"/>
      </dsp:txXfrm>
    </dsp:sp>
    <dsp:sp modelId="{9D058D32-8B44-4CF3-9F5E-6AE1B1E83AEB}">
      <dsp:nvSpPr>
        <dsp:cNvPr id="0" name=""/>
        <dsp:cNvSpPr/>
      </dsp:nvSpPr>
      <dsp:spPr>
        <a:xfrm>
          <a:off x="4633174" y="3458194"/>
          <a:ext cx="2528093" cy="227614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fa-IR" sz="2400" kern="1200" dirty="0">
              <a:cs typeface="B Nazanin" panose="00000400000000000000" pitchFamily="2" charset="-78"/>
            </a:rPr>
            <a:t>فعالیت های ستادی از طریق بهبود کارایی فعالیت های صف، نیل به اهداف سازمانی را تسهیل می کنند</a:t>
          </a:r>
        </a:p>
      </dsp:txBody>
      <dsp:txXfrm>
        <a:off x="4744286" y="3569306"/>
        <a:ext cx="2305869" cy="2053919"/>
      </dsp:txXfrm>
    </dsp:sp>
    <dsp:sp modelId="{1A112D87-FAC9-4FB3-B26C-53E3742DDB7F}">
      <dsp:nvSpPr>
        <dsp:cNvPr id="0" name=""/>
        <dsp:cNvSpPr/>
      </dsp:nvSpPr>
      <dsp:spPr>
        <a:xfrm>
          <a:off x="1936294" y="3456646"/>
          <a:ext cx="2528093" cy="227924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fa-IR" sz="2400" kern="1200" dirty="0">
              <a:cs typeface="B Nazanin" panose="00000400000000000000" pitchFamily="2" charset="-78"/>
            </a:rPr>
            <a:t>فدراسیون های ورزشی و وزارت ورزش و جوانان شامل ستاد هستند</a:t>
          </a:r>
        </a:p>
      </dsp:txBody>
      <dsp:txXfrm>
        <a:off x="2047557" y="3567909"/>
        <a:ext cx="2305567" cy="2056714"/>
      </dsp:txXfrm>
    </dsp:sp>
    <dsp:sp modelId="{7DC213EE-4A3A-4C9D-8565-A0EF8C1E08C6}">
      <dsp:nvSpPr>
        <dsp:cNvPr id="0" name=""/>
        <dsp:cNvSpPr/>
      </dsp:nvSpPr>
      <dsp:spPr>
        <a:xfrm>
          <a:off x="133350" y="1124901"/>
          <a:ext cx="4467217" cy="181295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fa-IR" sz="2400" kern="1200" dirty="0" smtClean="0">
              <a:cs typeface="B Nazanin" panose="00000400000000000000" pitchFamily="2" charset="-78"/>
            </a:rPr>
            <a:t>معمولا سازمان های ستادی تخصصی هستند ، منظور </a:t>
          </a:r>
          <a:r>
            <a:rPr lang="fa-IR" sz="2400" kern="1200" dirty="0">
              <a:cs typeface="B Nazanin" panose="00000400000000000000" pitchFamily="2" charset="-78"/>
            </a:rPr>
            <a:t>این است که مهارت ها و نظرات مشورتی تحلیلی و تخصصی در جمع مدیران و کارشناسان به بحث گذارده می شود</a:t>
          </a:r>
        </a:p>
      </dsp:txBody>
      <dsp:txXfrm>
        <a:off x="221851" y="1213402"/>
        <a:ext cx="4290215" cy="16359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E158CF-BA73-4D0F-A5E4-E91C33B290B2}">
      <dsp:nvSpPr>
        <dsp:cNvPr id="0" name=""/>
        <dsp:cNvSpPr/>
      </dsp:nvSpPr>
      <dsp:spPr>
        <a:xfrm>
          <a:off x="1370182" y="-318001"/>
          <a:ext cx="5379671" cy="5379671"/>
        </a:xfrm>
        <a:prstGeom prst="circularArrow">
          <a:avLst>
            <a:gd name="adj1" fmla="val 5544"/>
            <a:gd name="adj2" fmla="val 330680"/>
            <a:gd name="adj3" fmla="val 13767645"/>
            <a:gd name="adj4" fmla="val 17391005"/>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9A241F-16D1-4308-B065-FB11955AA058}">
      <dsp:nvSpPr>
        <dsp:cNvPr id="0" name=""/>
        <dsp:cNvSpPr/>
      </dsp:nvSpPr>
      <dsp:spPr>
        <a:xfrm>
          <a:off x="2795971" y="-283687"/>
          <a:ext cx="2528093" cy="126404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fa-IR" sz="2800" kern="1200" dirty="0">
              <a:cs typeface="B Nazanin" panose="00000400000000000000" pitchFamily="2" charset="-78"/>
            </a:rPr>
            <a:t>واحد ستادی وجود ندارد</a:t>
          </a:r>
        </a:p>
      </dsp:txBody>
      <dsp:txXfrm>
        <a:off x="2857677" y="-221981"/>
        <a:ext cx="2404681" cy="1140634"/>
      </dsp:txXfrm>
    </dsp:sp>
    <dsp:sp modelId="{A6799180-FCA5-48ED-9281-C06B44201962}">
      <dsp:nvSpPr>
        <dsp:cNvPr id="0" name=""/>
        <dsp:cNvSpPr/>
      </dsp:nvSpPr>
      <dsp:spPr>
        <a:xfrm>
          <a:off x="4839607" y="1092545"/>
          <a:ext cx="2804464" cy="168195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fa-IR" sz="2400" kern="1200" dirty="0">
              <a:cs typeface="B Nazanin" panose="00000400000000000000" pitchFamily="2" charset="-78"/>
            </a:rPr>
            <a:t>به سازمان های کوچکی که کلیه کارکنان زیر نظر یک فرد و از یک نفر دستور می گیرند</a:t>
          </a:r>
        </a:p>
      </dsp:txBody>
      <dsp:txXfrm>
        <a:off x="4921713" y="1174651"/>
        <a:ext cx="2640252" cy="1517741"/>
      </dsp:txXfrm>
    </dsp:sp>
    <dsp:sp modelId="{5BBAC5EE-2688-4503-98CB-C16238ED5511}">
      <dsp:nvSpPr>
        <dsp:cNvPr id="0" name=""/>
        <dsp:cNvSpPr/>
      </dsp:nvSpPr>
      <dsp:spPr>
        <a:xfrm>
          <a:off x="4126918" y="3246836"/>
          <a:ext cx="2867894" cy="240789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fa-IR" sz="2400" kern="1200" dirty="0">
              <a:cs typeface="B Nazanin" panose="00000400000000000000" pitchFamily="2" charset="-78"/>
            </a:rPr>
            <a:t>فعالیت </a:t>
          </a:r>
          <a:r>
            <a:rPr lang="fa-IR" sz="2400" kern="1200" dirty="0" err="1">
              <a:cs typeface="B Nazanin" panose="00000400000000000000" pitchFamily="2" charset="-78"/>
            </a:rPr>
            <a:t>هایی</a:t>
          </a:r>
          <a:r>
            <a:rPr lang="fa-IR" sz="2400" kern="1200" dirty="0">
              <a:cs typeface="B Nazanin" panose="00000400000000000000" pitchFamily="2" charset="-78"/>
            </a:rPr>
            <a:t> است که مستقیما در تامین هدف آن سازمان نقش تعیین کننده دارد مثل واحد تحقیقات و پژوهش</a:t>
          </a:r>
        </a:p>
      </dsp:txBody>
      <dsp:txXfrm>
        <a:off x="4244462" y="3364380"/>
        <a:ext cx="2632806" cy="2172807"/>
      </dsp:txXfrm>
    </dsp:sp>
    <dsp:sp modelId="{9AF034AC-BFE0-48EB-8627-B3B9729284F4}">
      <dsp:nvSpPr>
        <dsp:cNvPr id="0" name=""/>
        <dsp:cNvSpPr/>
      </dsp:nvSpPr>
      <dsp:spPr>
        <a:xfrm>
          <a:off x="698789" y="3335138"/>
          <a:ext cx="3187344" cy="230747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fa-IR" sz="1800" kern="1200" dirty="0">
              <a:cs typeface="B Nazanin" panose="00000400000000000000" pitchFamily="2" charset="-78"/>
            </a:rPr>
            <a:t>مدیران صف مسئولیت هدایت زیر دستان را بر عهده دارند و همیشه افرادی را برای تحقق اهداف سازمان و اساس سازمان در حوزه ریاست تحت پوشش قراری دهند</a:t>
          </a:r>
        </a:p>
        <a:p>
          <a:pPr lvl="0" algn="ctr" defTabSz="800100" rtl="1">
            <a:lnSpc>
              <a:spcPct val="90000"/>
            </a:lnSpc>
            <a:spcBef>
              <a:spcPct val="0"/>
            </a:spcBef>
            <a:spcAft>
              <a:spcPct val="35000"/>
            </a:spcAft>
          </a:pPr>
          <a:r>
            <a:rPr lang="fa-IR" sz="1800" kern="1200" dirty="0">
              <a:cs typeface="B Nazanin" panose="00000400000000000000" pitchFamily="2" charset="-78"/>
            </a:rPr>
            <a:t>هیات ورزش ادارات ورزش و جوانان استان ها مدیران صف هستند</a:t>
          </a:r>
        </a:p>
      </dsp:txBody>
      <dsp:txXfrm>
        <a:off x="811431" y="3447780"/>
        <a:ext cx="2962060" cy="2082195"/>
      </dsp:txXfrm>
    </dsp:sp>
    <dsp:sp modelId="{359631EA-25B1-4E7B-9318-28408BDA6867}">
      <dsp:nvSpPr>
        <dsp:cNvPr id="0" name=""/>
        <dsp:cNvSpPr/>
      </dsp:nvSpPr>
      <dsp:spPr>
        <a:xfrm>
          <a:off x="483927" y="1025866"/>
          <a:ext cx="2788537" cy="181531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fa-IR" sz="2400" kern="1200" dirty="0">
              <a:cs typeface="B Nazanin" panose="00000400000000000000" pitchFamily="2" charset="-78"/>
            </a:rPr>
            <a:t>بخش های مختلف آن به اجزای برنامه های تدوینی ئ ابلاغ شده از طرف ستاد مشغولند</a:t>
          </a:r>
        </a:p>
      </dsp:txBody>
      <dsp:txXfrm>
        <a:off x="572543" y="1114482"/>
        <a:ext cx="2611305" cy="163807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864D3D-2A35-4778-A469-CC4E58DE3537}">
      <dsp:nvSpPr>
        <dsp:cNvPr id="0" name=""/>
        <dsp:cNvSpPr/>
      </dsp:nvSpPr>
      <dsp:spPr>
        <a:xfrm>
          <a:off x="2463676" y="0"/>
          <a:ext cx="2203705" cy="1124443"/>
        </a:xfrm>
        <a:prstGeom prst="trapezoid">
          <a:avLst>
            <a:gd name="adj" fmla="val 8663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dirty="0">
              <a:cs typeface="B Nazanin" panose="00000400000000000000" pitchFamily="2" charset="-78"/>
            </a:rPr>
            <a:t>خود یابی</a:t>
          </a:r>
        </a:p>
        <a:p>
          <a:pPr lvl="0" algn="ctr" defTabSz="889000" rtl="1">
            <a:lnSpc>
              <a:spcPct val="90000"/>
            </a:lnSpc>
            <a:spcBef>
              <a:spcPct val="0"/>
            </a:spcBef>
            <a:spcAft>
              <a:spcPct val="35000"/>
            </a:spcAft>
          </a:pPr>
          <a:r>
            <a:rPr lang="fa-IR" sz="2000" kern="1200" dirty="0">
              <a:cs typeface="B Nazanin" panose="00000400000000000000" pitchFamily="2" charset="-78"/>
            </a:rPr>
            <a:t> ( خود شکوفایی </a:t>
          </a:r>
          <a:r>
            <a:rPr lang="fa-IR" sz="1000" kern="1200" dirty="0">
              <a:cs typeface="2  Titr" panose="00000700000000000000" pitchFamily="2" charset="-78"/>
            </a:rPr>
            <a:t>)</a:t>
          </a:r>
        </a:p>
      </dsp:txBody>
      <dsp:txXfrm>
        <a:off x="2463676" y="0"/>
        <a:ext cx="2203705" cy="1124443"/>
      </dsp:txXfrm>
    </dsp:sp>
    <dsp:sp modelId="{26B67732-E465-4FA5-A46F-F4ECD33701CA}">
      <dsp:nvSpPr>
        <dsp:cNvPr id="0" name=""/>
        <dsp:cNvSpPr/>
      </dsp:nvSpPr>
      <dsp:spPr>
        <a:xfrm>
          <a:off x="1785767" y="1124443"/>
          <a:ext cx="3528002" cy="743290"/>
        </a:xfrm>
        <a:prstGeom prst="trapezoid">
          <a:avLst>
            <a:gd name="adj" fmla="val 8663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fa-IR" sz="2400" kern="1200" dirty="0">
              <a:cs typeface="B Nazanin" panose="00000400000000000000" pitchFamily="2" charset="-78"/>
            </a:rPr>
            <a:t>نیاز به قدرت و منزلت ( نیاز به عزت نفس )</a:t>
          </a:r>
        </a:p>
      </dsp:txBody>
      <dsp:txXfrm>
        <a:off x="2403167" y="1124443"/>
        <a:ext cx="2293201" cy="743290"/>
      </dsp:txXfrm>
    </dsp:sp>
    <dsp:sp modelId="{50497905-91B9-4B44-BFA7-8974F416FF7C}">
      <dsp:nvSpPr>
        <dsp:cNvPr id="0" name=""/>
        <dsp:cNvSpPr/>
      </dsp:nvSpPr>
      <dsp:spPr>
        <a:xfrm>
          <a:off x="1123613" y="1867734"/>
          <a:ext cx="4852310" cy="743290"/>
        </a:xfrm>
        <a:prstGeom prst="trapezoid">
          <a:avLst>
            <a:gd name="adj" fmla="val 8663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fa-IR" sz="2400" kern="1200" dirty="0">
              <a:cs typeface="B Nazanin" panose="00000400000000000000" pitchFamily="2" charset="-78"/>
            </a:rPr>
            <a:t>نیاز به تعلق اجتماعی ( نیاز به محبت )</a:t>
          </a:r>
        </a:p>
      </dsp:txBody>
      <dsp:txXfrm>
        <a:off x="1972767" y="1867734"/>
        <a:ext cx="3154001" cy="743290"/>
      </dsp:txXfrm>
    </dsp:sp>
    <dsp:sp modelId="{31AB3D9B-5C5C-482F-A8F6-0BF622137EFB}">
      <dsp:nvSpPr>
        <dsp:cNvPr id="0" name=""/>
        <dsp:cNvSpPr/>
      </dsp:nvSpPr>
      <dsp:spPr>
        <a:xfrm>
          <a:off x="568362" y="2611025"/>
          <a:ext cx="5962811" cy="743290"/>
        </a:xfrm>
        <a:prstGeom prst="trapezoid">
          <a:avLst>
            <a:gd name="adj" fmla="val 8663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fa-IR" sz="2800" kern="1200" dirty="0">
              <a:cs typeface="B Nazanin" panose="00000400000000000000" pitchFamily="2" charset="-78"/>
            </a:rPr>
            <a:t>نیاز های ایمنی و امنیتی </a:t>
          </a:r>
        </a:p>
      </dsp:txBody>
      <dsp:txXfrm>
        <a:off x="1611854" y="2611025"/>
        <a:ext cx="3875827" cy="743290"/>
      </dsp:txXfrm>
    </dsp:sp>
    <dsp:sp modelId="{6BEC2025-AC63-44B9-A99B-9A36C685CED7}">
      <dsp:nvSpPr>
        <dsp:cNvPr id="0" name=""/>
        <dsp:cNvSpPr/>
      </dsp:nvSpPr>
      <dsp:spPr>
        <a:xfrm>
          <a:off x="0" y="3354316"/>
          <a:ext cx="7099537" cy="743290"/>
        </a:xfrm>
        <a:prstGeom prst="trapezoid">
          <a:avLst>
            <a:gd name="adj" fmla="val 8663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fa-IR" sz="2400" kern="1200" dirty="0">
              <a:cs typeface="B Nazanin" panose="00000400000000000000" pitchFamily="2" charset="-78"/>
            </a:rPr>
            <a:t>نیاز های جسمانی و فیزیولوژیک ( نیاز اولیه )</a:t>
          </a:r>
        </a:p>
      </dsp:txBody>
      <dsp:txXfrm>
        <a:off x="1242418" y="3354316"/>
        <a:ext cx="4614699" cy="74329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65F053-86FB-4E63-8F4C-2EC503EF2EAC}">
      <dsp:nvSpPr>
        <dsp:cNvPr id="0" name=""/>
        <dsp:cNvSpPr/>
      </dsp:nvSpPr>
      <dsp:spPr>
        <a:xfrm>
          <a:off x="2947502" y="1748061"/>
          <a:ext cx="2221862" cy="1922001"/>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fa-IR" sz="2800" kern="1200" dirty="0">
              <a:solidFill>
                <a:srgbClr val="FFFF00"/>
              </a:solidFill>
              <a:cs typeface="B Nazanin" panose="00000400000000000000" pitchFamily="2" charset="-78"/>
            </a:rPr>
            <a:t>آثار سازماندهی :</a:t>
          </a:r>
        </a:p>
      </dsp:txBody>
      <dsp:txXfrm>
        <a:off x="3315696" y="2066564"/>
        <a:ext cx="1485474" cy="1284995"/>
      </dsp:txXfrm>
    </dsp:sp>
    <dsp:sp modelId="{DEB8C21C-1146-45EF-B4E5-98AC46197066}">
      <dsp:nvSpPr>
        <dsp:cNvPr id="0" name=""/>
        <dsp:cNvSpPr/>
      </dsp:nvSpPr>
      <dsp:spPr>
        <a:xfrm>
          <a:off x="4338815" y="828514"/>
          <a:ext cx="838302" cy="72230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EF2BAEA-1348-468E-8A8B-5AE1B44F3986}">
      <dsp:nvSpPr>
        <dsp:cNvPr id="0" name=""/>
        <dsp:cNvSpPr/>
      </dsp:nvSpPr>
      <dsp:spPr>
        <a:xfrm>
          <a:off x="2966728" y="0"/>
          <a:ext cx="2191679" cy="1575206"/>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fa-IR" sz="2400" kern="1200" dirty="0">
              <a:cs typeface="B Nazanin" panose="00000400000000000000" pitchFamily="2" charset="-78"/>
            </a:rPr>
            <a:t>1 – عنوان شغلی هر مدیر را مشخص می کند</a:t>
          </a:r>
        </a:p>
      </dsp:txBody>
      <dsp:txXfrm>
        <a:off x="3299380" y="239084"/>
        <a:ext cx="1526375" cy="1097038"/>
      </dsp:txXfrm>
    </dsp:sp>
    <dsp:sp modelId="{B045CD49-2D5A-4222-8327-A74EBA00827C}">
      <dsp:nvSpPr>
        <dsp:cNvPr id="0" name=""/>
        <dsp:cNvSpPr/>
      </dsp:nvSpPr>
      <dsp:spPr>
        <a:xfrm>
          <a:off x="5317179" y="2178846"/>
          <a:ext cx="838302" cy="72230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993CBE6-A2B9-4521-8334-C09331CD928D}">
      <dsp:nvSpPr>
        <dsp:cNvPr id="0" name=""/>
        <dsp:cNvSpPr/>
      </dsp:nvSpPr>
      <dsp:spPr>
        <a:xfrm>
          <a:off x="4685175" y="882095"/>
          <a:ext cx="2094558" cy="1811802"/>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dirty="0">
              <a:cs typeface="B Nazanin" panose="00000400000000000000" pitchFamily="2" charset="-78"/>
            </a:rPr>
            <a:t>2 – معلوم می کند که چه کسی مسئول چه واحدی است</a:t>
          </a:r>
        </a:p>
      </dsp:txBody>
      <dsp:txXfrm>
        <a:off x="5032265" y="1182330"/>
        <a:ext cx="1400378" cy="1211332"/>
      </dsp:txXfrm>
    </dsp:sp>
    <dsp:sp modelId="{FCBB8F0C-C7B6-4376-9B8F-77754D725949}">
      <dsp:nvSpPr>
        <dsp:cNvPr id="0" name=""/>
        <dsp:cNvSpPr/>
      </dsp:nvSpPr>
      <dsp:spPr>
        <a:xfrm>
          <a:off x="4637544" y="3703117"/>
          <a:ext cx="838302" cy="72230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3A3544A-50CD-4191-9B8C-85C6164E4BDB}">
      <dsp:nvSpPr>
        <dsp:cNvPr id="0" name=""/>
        <dsp:cNvSpPr/>
      </dsp:nvSpPr>
      <dsp:spPr>
        <a:xfrm>
          <a:off x="4690555" y="2756961"/>
          <a:ext cx="2083797" cy="1808321"/>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dirty="0">
              <a:cs typeface="B Nazanin" panose="00000400000000000000" pitchFamily="2" charset="-78"/>
            </a:rPr>
            <a:t>3 – هر کارمند را از مقام خود در سازمان مطلع می سازد</a:t>
          </a:r>
        </a:p>
      </dsp:txBody>
      <dsp:txXfrm>
        <a:off x="5036417" y="3057101"/>
        <a:ext cx="1392073" cy="1208041"/>
      </dsp:txXfrm>
    </dsp:sp>
    <dsp:sp modelId="{6D44D31E-5EBE-4685-BA12-BCBE67589B81}">
      <dsp:nvSpPr>
        <dsp:cNvPr id="0" name=""/>
        <dsp:cNvSpPr/>
      </dsp:nvSpPr>
      <dsp:spPr>
        <a:xfrm>
          <a:off x="2951637" y="3861342"/>
          <a:ext cx="838302" cy="72230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574EED2-1538-4B54-B81C-00E20891BD56}">
      <dsp:nvSpPr>
        <dsp:cNvPr id="0" name=""/>
        <dsp:cNvSpPr/>
      </dsp:nvSpPr>
      <dsp:spPr>
        <a:xfrm>
          <a:off x="2972109" y="3843460"/>
          <a:ext cx="2180918" cy="1575206"/>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fa-IR" sz="2400" kern="1200" dirty="0">
              <a:cs typeface="B Nazanin" panose="00000400000000000000" pitchFamily="2" charset="-78"/>
            </a:rPr>
            <a:t>4 – خط فرماندهی را نشان می دهد</a:t>
          </a:r>
        </a:p>
      </dsp:txBody>
      <dsp:txXfrm>
        <a:off x="3303864" y="4083076"/>
        <a:ext cx="1517408" cy="1095974"/>
      </dsp:txXfrm>
    </dsp:sp>
    <dsp:sp modelId="{1B836A70-A2F3-4FAD-B950-DB04C2034974}">
      <dsp:nvSpPr>
        <dsp:cNvPr id="0" name=""/>
        <dsp:cNvSpPr/>
      </dsp:nvSpPr>
      <dsp:spPr>
        <a:xfrm>
          <a:off x="1957251" y="2511552"/>
          <a:ext cx="838302" cy="72230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D5D744A-0E32-4BFF-8F8C-2368BF27F1F6}">
      <dsp:nvSpPr>
        <dsp:cNvPr id="0" name=""/>
        <dsp:cNvSpPr/>
      </dsp:nvSpPr>
      <dsp:spPr>
        <a:xfrm>
          <a:off x="1348266" y="2707119"/>
          <a:ext cx="2073327" cy="1910174"/>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dirty="0">
              <a:cs typeface="B Nazanin" panose="00000400000000000000" pitchFamily="2" charset="-78"/>
            </a:rPr>
            <a:t>5 – معلوم می کند که چه واحد </a:t>
          </a:r>
          <a:r>
            <a:rPr lang="fa-IR" sz="2000" kern="1200" dirty="0" err="1">
              <a:cs typeface="B Nazanin" panose="00000400000000000000" pitchFamily="2" charset="-78"/>
            </a:rPr>
            <a:t>هایی</a:t>
          </a:r>
          <a:r>
            <a:rPr lang="fa-IR" sz="2000" kern="1200" dirty="0">
              <a:cs typeface="B Nazanin" panose="00000400000000000000" pitchFamily="2" charset="-78"/>
            </a:rPr>
            <a:t> در سازمان وجود دارد</a:t>
          </a:r>
        </a:p>
      </dsp:txBody>
      <dsp:txXfrm>
        <a:off x="1707523" y="3038106"/>
        <a:ext cx="1354813" cy="1248200"/>
      </dsp:txXfrm>
    </dsp:sp>
    <dsp:sp modelId="{EA2118E2-9A7B-45EB-B4D6-E7D1C2F39BAF}">
      <dsp:nvSpPr>
        <dsp:cNvPr id="0" name=""/>
        <dsp:cNvSpPr/>
      </dsp:nvSpPr>
      <dsp:spPr>
        <a:xfrm>
          <a:off x="1348266" y="861986"/>
          <a:ext cx="2073327" cy="1784614"/>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dirty="0">
              <a:cs typeface="B Nazanin" panose="00000400000000000000" pitchFamily="2" charset="-78"/>
            </a:rPr>
            <a:t>6 – معلوم می کند چه کسی مسئول چه کسی است</a:t>
          </a:r>
        </a:p>
      </dsp:txBody>
      <dsp:txXfrm>
        <a:off x="1690998" y="1156992"/>
        <a:ext cx="1387863" cy="119460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15A13D-6B91-4049-BDC3-BDBB081DB3A1}">
      <dsp:nvSpPr>
        <dsp:cNvPr id="0" name=""/>
        <dsp:cNvSpPr/>
      </dsp:nvSpPr>
      <dsp:spPr>
        <a:xfrm>
          <a:off x="509984" y="1963"/>
          <a:ext cx="1974453" cy="1974453"/>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rtl="1">
            <a:lnSpc>
              <a:spcPct val="90000"/>
            </a:lnSpc>
            <a:spcBef>
              <a:spcPct val="0"/>
            </a:spcBef>
            <a:spcAft>
              <a:spcPct val="35000"/>
            </a:spcAft>
          </a:pPr>
          <a:r>
            <a:rPr lang="fa-IR" sz="3600" kern="1200" dirty="0">
              <a:cs typeface="B Nazanin" panose="00000400000000000000" pitchFamily="2" charset="-78"/>
            </a:rPr>
            <a:t>ساختار غیر رسمی</a:t>
          </a:r>
        </a:p>
      </dsp:txBody>
      <dsp:txXfrm>
        <a:off x="799136" y="291115"/>
        <a:ext cx="1396149" cy="1396149"/>
      </dsp:txXfrm>
    </dsp:sp>
    <dsp:sp modelId="{D5ED249D-B235-4154-8E0E-276C98EDF370}">
      <dsp:nvSpPr>
        <dsp:cNvPr id="0" name=""/>
        <dsp:cNvSpPr/>
      </dsp:nvSpPr>
      <dsp:spPr>
        <a:xfrm>
          <a:off x="924619" y="2136742"/>
          <a:ext cx="1145182" cy="1145182"/>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rtl="1">
            <a:lnSpc>
              <a:spcPct val="90000"/>
            </a:lnSpc>
            <a:spcBef>
              <a:spcPct val="0"/>
            </a:spcBef>
            <a:spcAft>
              <a:spcPct val="35000"/>
            </a:spcAft>
          </a:pPr>
          <a:endParaRPr lang="fa-IR" sz="1900" kern="1200"/>
        </a:p>
      </dsp:txBody>
      <dsp:txXfrm>
        <a:off x="1076413" y="2574660"/>
        <a:ext cx="841594" cy="269346"/>
      </dsp:txXfrm>
    </dsp:sp>
    <dsp:sp modelId="{2FABE5FE-2415-4110-9D15-B94F779C1228}">
      <dsp:nvSpPr>
        <dsp:cNvPr id="0" name=""/>
        <dsp:cNvSpPr/>
      </dsp:nvSpPr>
      <dsp:spPr>
        <a:xfrm>
          <a:off x="509984" y="3442250"/>
          <a:ext cx="1974453" cy="1974453"/>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1778000" rtl="1">
            <a:lnSpc>
              <a:spcPct val="90000"/>
            </a:lnSpc>
            <a:spcBef>
              <a:spcPct val="0"/>
            </a:spcBef>
            <a:spcAft>
              <a:spcPct val="35000"/>
            </a:spcAft>
          </a:pPr>
          <a:r>
            <a:rPr lang="fa-IR" sz="4000" kern="1200" dirty="0">
              <a:cs typeface="B Nazanin" panose="00000400000000000000" pitchFamily="2" charset="-78"/>
            </a:rPr>
            <a:t>ساختار رسمی </a:t>
          </a:r>
        </a:p>
      </dsp:txBody>
      <dsp:txXfrm>
        <a:off x="799136" y="3731402"/>
        <a:ext cx="1396149" cy="1396149"/>
      </dsp:txXfrm>
    </dsp:sp>
    <dsp:sp modelId="{34F70E4D-9EF2-44CF-BBBD-A171C61D4C44}">
      <dsp:nvSpPr>
        <dsp:cNvPr id="0" name=""/>
        <dsp:cNvSpPr/>
      </dsp:nvSpPr>
      <dsp:spPr>
        <a:xfrm>
          <a:off x="2780605" y="2342085"/>
          <a:ext cx="627876" cy="73449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377950" rtl="1">
            <a:lnSpc>
              <a:spcPct val="90000"/>
            </a:lnSpc>
            <a:spcBef>
              <a:spcPct val="0"/>
            </a:spcBef>
            <a:spcAft>
              <a:spcPct val="35000"/>
            </a:spcAft>
          </a:pPr>
          <a:endParaRPr lang="fa-IR" sz="3100" kern="1200"/>
        </a:p>
      </dsp:txBody>
      <dsp:txXfrm>
        <a:off x="2780605" y="2488984"/>
        <a:ext cx="439513" cy="440698"/>
      </dsp:txXfrm>
    </dsp:sp>
    <dsp:sp modelId="{D370474F-DA3E-469A-9FB4-886C7130267C}">
      <dsp:nvSpPr>
        <dsp:cNvPr id="0" name=""/>
        <dsp:cNvSpPr/>
      </dsp:nvSpPr>
      <dsp:spPr>
        <a:xfrm>
          <a:off x="3669109" y="734880"/>
          <a:ext cx="3948906" cy="3948906"/>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2489200" rtl="1">
            <a:lnSpc>
              <a:spcPct val="90000"/>
            </a:lnSpc>
            <a:spcBef>
              <a:spcPct val="0"/>
            </a:spcBef>
            <a:spcAft>
              <a:spcPct val="35000"/>
            </a:spcAft>
          </a:pPr>
          <a:r>
            <a:rPr lang="fa-IR" sz="5600" kern="1200" dirty="0">
              <a:cs typeface="B Nazanin" panose="00000400000000000000" pitchFamily="2" charset="-78"/>
            </a:rPr>
            <a:t>ساختار سازماندهی : </a:t>
          </a:r>
        </a:p>
      </dsp:txBody>
      <dsp:txXfrm>
        <a:off x="4247413" y="1313184"/>
        <a:ext cx="2792298" cy="279229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EB7D9B-D72F-4B5A-9793-CB93734609E1}">
      <dsp:nvSpPr>
        <dsp:cNvPr id="0" name=""/>
        <dsp:cNvSpPr/>
      </dsp:nvSpPr>
      <dsp:spPr>
        <a:xfrm>
          <a:off x="1946598" y="625717"/>
          <a:ext cx="4167238" cy="4167238"/>
        </a:xfrm>
        <a:prstGeom prst="blockArc">
          <a:avLst>
            <a:gd name="adj1" fmla="val 10800000"/>
            <a:gd name="adj2" fmla="val 162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ABB3D73-4D88-49A1-B537-F8E412BB8061}">
      <dsp:nvSpPr>
        <dsp:cNvPr id="0" name=""/>
        <dsp:cNvSpPr/>
      </dsp:nvSpPr>
      <dsp:spPr>
        <a:xfrm>
          <a:off x="1946598" y="625717"/>
          <a:ext cx="4167238" cy="4167238"/>
        </a:xfrm>
        <a:prstGeom prst="blockArc">
          <a:avLst>
            <a:gd name="adj1" fmla="val 5400000"/>
            <a:gd name="adj2" fmla="val 108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E3E172C-083D-4B7C-BF85-5B5D998E8C03}">
      <dsp:nvSpPr>
        <dsp:cNvPr id="0" name=""/>
        <dsp:cNvSpPr/>
      </dsp:nvSpPr>
      <dsp:spPr>
        <a:xfrm>
          <a:off x="1946598" y="625717"/>
          <a:ext cx="4167238" cy="4167238"/>
        </a:xfrm>
        <a:prstGeom prst="blockArc">
          <a:avLst>
            <a:gd name="adj1" fmla="val 0"/>
            <a:gd name="adj2" fmla="val 54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DEA76E1-AC9C-4832-ADE1-A543C1816A32}">
      <dsp:nvSpPr>
        <dsp:cNvPr id="0" name=""/>
        <dsp:cNvSpPr/>
      </dsp:nvSpPr>
      <dsp:spPr>
        <a:xfrm>
          <a:off x="1946598" y="625717"/>
          <a:ext cx="4167238" cy="4167238"/>
        </a:xfrm>
        <a:prstGeom prst="blockArc">
          <a:avLst>
            <a:gd name="adj1" fmla="val 16200000"/>
            <a:gd name="adj2" fmla="val 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0517B52-FC00-4F5E-8985-02FD7476BBEF}">
      <dsp:nvSpPr>
        <dsp:cNvPr id="0" name=""/>
        <dsp:cNvSpPr/>
      </dsp:nvSpPr>
      <dsp:spPr>
        <a:xfrm>
          <a:off x="2982465" y="1633011"/>
          <a:ext cx="2095505" cy="2152649"/>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fa-IR" sz="2800" kern="1200" dirty="0">
              <a:solidFill>
                <a:srgbClr val="FFFF00"/>
              </a:solidFill>
              <a:cs typeface="B Nazanin" panose="00000400000000000000" pitchFamily="2" charset="-78"/>
            </a:rPr>
            <a:t>وظایف سازماندهی :</a:t>
          </a:r>
        </a:p>
      </dsp:txBody>
      <dsp:txXfrm>
        <a:off x="3289345" y="1948259"/>
        <a:ext cx="1481745" cy="1522153"/>
      </dsp:txXfrm>
    </dsp:sp>
    <dsp:sp modelId="{6835E026-9ECF-4996-B751-BFB3484F612A}">
      <dsp:nvSpPr>
        <dsp:cNvPr id="0" name=""/>
        <dsp:cNvSpPr/>
      </dsp:nvSpPr>
      <dsp:spPr>
        <a:xfrm>
          <a:off x="2502885" y="-227719"/>
          <a:ext cx="3054664" cy="1803586"/>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fa-IR" sz="2400" kern="1200" dirty="0">
              <a:cs typeface="B Nazanin" panose="00000400000000000000" pitchFamily="2" charset="-78"/>
            </a:rPr>
            <a:t>1 – تامین عوامل انسانی و مادی مورد نظر برای تحقق برنامه تنظیم شده</a:t>
          </a:r>
        </a:p>
      </dsp:txBody>
      <dsp:txXfrm>
        <a:off x="2950230" y="36410"/>
        <a:ext cx="2159974" cy="1275328"/>
      </dsp:txXfrm>
    </dsp:sp>
    <dsp:sp modelId="{46E9B7E4-4D59-4DDB-AAAC-098FEAC59B32}">
      <dsp:nvSpPr>
        <dsp:cNvPr id="0" name=""/>
        <dsp:cNvSpPr/>
      </dsp:nvSpPr>
      <dsp:spPr>
        <a:xfrm>
          <a:off x="5023280" y="182579"/>
          <a:ext cx="2084400" cy="5053515"/>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fa-IR" sz="2400" kern="1200" dirty="0">
              <a:cs typeface="B Nazanin" panose="00000400000000000000" pitchFamily="2" charset="-78"/>
            </a:rPr>
            <a:t>2 – برقرار نمودن ساختار رسمی شامل اصل سلسله مراتب و اصل وحدت فرماندهی برای هدایت اختیارات و اجرای فعالیت ها</a:t>
          </a:r>
        </a:p>
      </dsp:txBody>
      <dsp:txXfrm>
        <a:off x="5328533" y="922649"/>
        <a:ext cx="1473894" cy="3573375"/>
      </dsp:txXfrm>
    </dsp:sp>
    <dsp:sp modelId="{C9177F81-8659-4514-AD2E-03BF0496F60F}">
      <dsp:nvSpPr>
        <dsp:cNvPr id="0" name=""/>
        <dsp:cNvSpPr/>
      </dsp:nvSpPr>
      <dsp:spPr>
        <a:xfrm>
          <a:off x="2420210" y="3842813"/>
          <a:ext cx="3220015" cy="1803572"/>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fa-IR" sz="2400" kern="1200" dirty="0">
              <a:solidFill>
                <a:schemeClr val="bg1"/>
              </a:solidFill>
              <a:cs typeface="B Nazanin" panose="00000400000000000000" pitchFamily="2" charset="-78"/>
            </a:rPr>
            <a:t>3 – تعریف و تعیین وظایف و تشویق و ترغیب کارکنان برای پذیرش مسئولیت</a:t>
          </a:r>
        </a:p>
      </dsp:txBody>
      <dsp:txXfrm>
        <a:off x="2891770" y="4106940"/>
        <a:ext cx="2276895" cy="1275318"/>
      </dsp:txXfrm>
    </dsp:sp>
    <dsp:sp modelId="{D0649300-1C9B-4995-958A-EFE5F58663DB}">
      <dsp:nvSpPr>
        <dsp:cNvPr id="0" name=""/>
        <dsp:cNvSpPr/>
      </dsp:nvSpPr>
      <dsp:spPr>
        <a:xfrm>
          <a:off x="1020318" y="371772"/>
          <a:ext cx="1949272" cy="4675129"/>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fa-IR" sz="1400" kern="1200" dirty="0" smtClean="0">
              <a:cs typeface="2  Titr" panose="00000700000000000000" pitchFamily="2" charset="-78"/>
            </a:rPr>
            <a:t> </a:t>
          </a:r>
          <a:r>
            <a:rPr lang="fa-IR" sz="2400" kern="1200" dirty="0" smtClean="0">
              <a:cs typeface="2  Titr" panose="00000700000000000000" pitchFamily="2" charset="-78"/>
            </a:rPr>
            <a:t>4</a:t>
          </a:r>
          <a:r>
            <a:rPr lang="fa-IR" sz="2400" kern="1200" dirty="0" smtClean="0">
              <a:cs typeface="B Nazanin" panose="00000400000000000000" pitchFamily="2" charset="-78"/>
            </a:rPr>
            <a:t>– استفاده از اصل 4 نظم </a:t>
          </a:r>
          <a:r>
            <a:rPr lang="fa-IR" sz="2400" kern="1200" dirty="0">
              <a:cs typeface="B Nazanin" panose="00000400000000000000" pitchFamily="2" charset="-78"/>
            </a:rPr>
            <a:t>و ترتیب و حفظ انضباط تا ادارات سازمان بتوانند بالاترین خدمات را ارائه دهند</a:t>
          </a:r>
        </a:p>
      </dsp:txBody>
      <dsp:txXfrm>
        <a:off x="1305782" y="1056429"/>
        <a:ext cx="1378344" cy="330581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6350AA-9A57-4481-A903-03BFE6717D34}">
      <dsp:nvSpPr>
        <dsp:cNvPr id="0" name=""/>
        <dsp:cNvSpPr/>
      </dsp:nvSpPr>
      <dsp:spPr>
        <a:xfrm>
          <a:off x="1366" y="1803466"/>
          <a:ext cx="1811734" cy="181173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fa-IR" sz="2400" kern="1200" dirty="0">
              <a:cs typeface="B Nazanin" panose="00000400000000000000" pitchFamily="2" charset="-78"/>
            </a:rPr>
            <a:t>1 – روش تحلیلی یا از بالا به پایین</a:t>
          </a:r>
        </a:p>
      </dsp:txBody>
      <dsp:txXfrm>
        <a:off x="266688" y="2068788"/>
        <a:ext cx="1281090" cy="1281090"/>
      </dsp:txXfrm>
    </dsp:sp>
    <dsp:sp modelId="{7D8C14C0-EFFB-4AB7-8D71-E0EE8474A869}">
      <dsp:nvSpPr>
        <dsp:cNvPr id="0" name=""/>
        <dsp:cNvSpPr/>
      </dsp:nvSpPr>
      <dsp:spPr>
        <a:xfrm>
          <a:off x="1960214" y="2183930"/>
          <a:ext cx="1050805" cy="1050805"/>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rtl="1">
            <a:lnSpc>
              <a:spcPct val="90000"/>
            </a:lnSpc>
            <a:spcBef>
              <a:spcPct val="0"/>
            </a:spcBef>
            <a:spcAft>
              <a:spcPct val="35000"/>
            </a:spcAft>
          </a:pPr>
          <a:endParaRPr lang="fa-IR" sz="1700" kern="1200"/>
        </a:p>
      </dsp:txBody>
      <dsp:txXfrm>
        <a:off x="2099498" y="2585758"/>
        <a:ext cx="772237" cy="247149"/>
      </dsp:txXfrm>
    </dsp:sp>
    <dsp:sp modelId="{FDF4F0A2-2E89-4809-9D13-B772E9927155}">
      <dsp:nvSpPr>
        <dsp:cNvPr id="0" name=""/>
        <dsp:cNvSpPr/>
      </dsp:nvSpPr>
      <dsp:spPr>
        <a:xfrm>
          <a:off x="3158132" y="1803466"/>
          <a:ext cx="1811734" cy="181173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fa-IR" sz="2400" kern="1200" dirty="0">
              <a:cs typeface="B Nazanin" panose="00000400000000000000" pitchFamily="2" charset="-78"/>
            </a:rPr>
            <a:t>2 – روش ترکیبی یا از پایین به بالا</a:t>
          </a:r>
        </a:p>
      </dsp:txBody>
      <dsp:txXfrm>
        <a:off x="3423454" y="2068788"/>
        <a:ext cx="1281090" cy="1281090"/>
      </dsp:txXfrm>
    </dsp:sp>
    <dsp:sp modelId="{2AEB6175-9941-4C22-9315-D69B8C9EA23C}">
      <dsp:nvSpPr>
        <dsp:cNvPr id="0" name=""/>
        <dsp:cNvSpPr/>
      </dsp:nvSpPr>
      <dsp:spPr>
        <a:xfrm>
          <a:off x="5116980" y="2183930"/>
          <a:ext cx="1050805" cy="1050805"/>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955800" rtl="1">
            <a:lnSpc>
              <a:spcPct val="90000"/>
            </a:lnSpc>
            <a:spcBef>
              <a:spcPct val="0"/>
            </a:spcBef>
            <a:spcAft>
              <a:spcPct val="35000"/>
            </a:spcAft>
          </a:pPr>
          <a:endParaRPr lang="fa-IR" sz="4400" kern="1200"/>
        </a:p>
      </dsp:txBody>
      <dsp:txXfrm>
        <a:off x="5256264" y="2400396"/>
        <a:ext cx="772237" cy="617873"/>
      </dsp:txXfrm>
    </dsp:sp>
    <dsp:sp modelId="{D9EABC17-0F36-4D89-AD99-D10360A1AA48}">
      <dsp:nvSpPr>
        <dsp:cNvPr id="0" name=""/>
        <dsp:cNvSpPr/>
      </dsp:nvSpPr>
      <dsp:spPr>
        <a:xfrm>
          <a:off x="6314898" y="1803466"/>
          <a:ext cx="1811734" cy="181173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fa-IR" sz="2400" kern="1200" dirty="0">
              <a:solidFill>
                <a:srgbClr val="FF0000"/>
              </a:solidFill>
              <a:cs typeface="B Nazanin" panose="00000400000000000000" pitchFamily="2" charset="-78"/>
            </a:rPr>
            <a:t>روش های تقسیم کار و طبقه بندی مشاغل :</a:t>
          </a:r>
        </a:p>
      </dsp:txBody>
      <dsp:txXfrm>
        <a:off x="6580220" y="2068788"/>
        <a:ext cx="1281090" cy="128109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41FC42-E6FD-4F76-A82F-30D5111CAA21}">
      <dsp:nvSpPr>
        <dsp:cNvPr id="0" name=""/>
        <dsp:cNvSpPr/>
      </dsp:nvSpPr>
      <dsp:spPr>
        <a:xfrm>
          <a:off x="1358799" y="-6120"/>
          <a:ext cx="5410400" cy="5410400"/>
        </a:xfrm>
        <a:prstGeom prst="circularArrow">
          <a:avLst>
            <a:gd name="adj1" fmla="val 5274"/>
            <a:gd name="adj2" fmla="val 312630"/>
            <a:gd name="adj3" fmla="val 14229145"/>
            <a:gd name="adj4" fmla="val 17126425"/>
            <a:gd name="adj5" fmla="val 547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0D5048E-4D3F-4364-8F40-D5AE3E039C8C}">
      <dsp:nvSpPr>
        <dsp:cNvPr id="0" name=""/>
        <dsp:cNvSpPr/>
      </dsp:nvSpPr>
      <dsp:spPr>
        <a:xfrm>
          <a:off x="3036093" y="491"/>
          <a:ext cx="2055812" cy="102790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fa-IR" sz="2400" kern="1200" dirty="0">
              <a:cs typeface="B Nazanin" panose="00000400000000000000" pitchFamily="2" charset="-78"/>
            </a:rPr>
            <a:t>1 – اطمینان در تصمیم گیری </a:t>
          </a:r>
        </a:p>
      </dsp:txBody>
      <dsp:txXfrm>
        <a:off x="3086271" y="50669"/>
        <a:ext cx="1955456" cy="927550"/>
      </dsp:txXfrm>
    </dsp:sp>
    <dsp:sp modelId="{DF5B8FA8-6518-44CA-A0A5-2EC5572E4FC2}">
      <dsp:nvSpPr>
        <dsp:cNvPr id="0" name=""/>
        <dsp:cNvSpPr/>
      </dsp:nvSpPr>
      <dsp:spPr>
        <a:xfrm>
          <a:off x="4936922" y="1097936"/>
          <a:ext cx="2055812" cy="102790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fa-IR" sz="2400" kern="1200" dirty="0">
              <a:cs typeface="B Nazanin" panose="00000400000000000000" pitchFamily="2" charset="-78"/>
            </a:rPr>
            <a:t>2 – روش تصمیم گیری </a:t>
          </a:r>
        </a:p>
      </dsp:txBody>
      <dsp:txXfrm>
        <a:off x="4987100" y="1148114"/>
        <a:ext cx="1955456" cy="927550"/>
      </dsp:txXfrm>
    </dsp:sp>
    <dsp:sp modelId="{8C972303-5801-4D74-B741-09BF909D6B35}">
      <dsp:nvSpPr>
        <dsp:cNvPr id="0" name=""/>
        <dsp:cNvSpPr/>
      </dsp:nvSpPr>
      <dsp:spPr>
        <a:xfrm>
          <a:off x="4936922" y="3292824"/>
          <a:ext cx="2055812" cy="102790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fa-IR" sz="2400" kern="1200" dirty="0">
              <a:cs typeface="B Nazanin" panose="00000400000000000000" pitchFamily="2" charset="-78"/>
            </a:rPr>
            <a:t>3 – سرعت در تصمیم گیری</a:t>
          </a:r>
        </a:p>
      </dsp:txBody>
      <dsp:txXfrm>
        <a:off x="4987100" y="3343002"/>
        <a:ext cx="1955456" cy="927550"/>
      </dsp:txXfrm>
    </dsp:sp>
    <dsp:sp modelId="{0CEFFA0A-1FCC-42F7-AB97-D30012637EA2}">
      <dsp:nvSpPr>
        <dsp:cNvPr id="0" name=""/>
        <dsp:cNvSpPr/>
      </dsp:nvSpPr>
      <dsp:spPr>
        <a:xfrm>
          <a:off x="3036093" y="4390268"/>
          <a:ext cx="2055812" cy="102790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fa-IR" sz="2400" kern="1200" dirty="0">
              <a:cs typeface="B Nazanin" panose="00000400000000000000" pitchFamily="2" charset="-78"/>
            </a:rPr>
            <a:t>4 – خطا پذیری</a:t>
          </a:r>
        </a:p>
      </dsp:txBody>
      <dsp:txXfrm>
        <a:off x="3086271" y="4440446"/>
        <a:ext cx="1955456" cy="927550"/>
      </dsp:txXfrm>
    </dsp:sp>
    <dsp:sp modelId="{32729324-A428-45AE-B3C5-799870822698}">
      <dsp:nvSpPr>
        <dsp:cNvPr id="0" name=""/>
        <dsp:cNvSpPr/>
      </dsp:nvSpPr>
      <dsp:spPr>
        <a:xfrm>
          <a:off x="1135264" y="3292824"/>
          <a:ext cx="2055812" cy="102790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3200" kern="1200" dirty="0">
              <a:cs typeface="B Nazanin" panose="00000400000000000000" pitchFamily="2" charset="-78"/>
            </a:rPr>
            <a:t>5 – آگاهی</a:t>
          </a:r>
        </a:p>
      </dsp:txBody>
      <dsp:txXfrm>
        <a:off x="1185442" y="3343002"/>
        <a:ext cx="1955456" cy="927550"/>
      </dsp:txXfrm>
    </dsp:sp>
    <dsp:sp modelId="{43B6D75F-9F41-45A8-BE35-2D82EA3B6CDC}">
      <dsp:nvSpPr>
        <dsp:cNvPr id="0" name=""/>
        <dsp:cNvSpPr/>
      </dsp:nvSpPr>
      <dsp:spPr>
        <a:xfrm>
          <a:off x="1135264" y="1097936"/>
          <a:ext cx="2055812" cy="102790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rtl="1">
            <a:lnSpc>
              <a:spcPct val="90000"/>
            </a:lnSpc>
            <a:spcBef>
              <a:spcPct val="0"/>
            </a:spcBef>
            <a:spcAft>
              <a:spcPct val="35000"/>
            </a:spcAft>
          </a:pPr>
          <a:r>
            <a:rPr lang="fa-IR" sz="3500" kern="1200" dirty="0">
              <a:cs typeface="B Nazanin" panose="00000400000000000000" pitchFamily="2" charset="-78"/>
            </a:rPr>
            <a:t>6 – مدیریت</a:t>
          </a:r>
        </a:p>
      </dsp:txBody>
      <dsp:txXfrm>
        <a:off x="1185442" y="1148114"/>
        <a:ext cx="1955456" cy="927550"/>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1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7.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459A3A-ECE4-44A4-A85D-5ACFAEBB92B6}" type="datetimeFigureOut">
              <a:rPr lang="en-US" smtClean="0"/>
              <a:t>5/4/2020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7C1C97-552C-40C9-9308-0832D5F9DE36}" type="slidenum">
              <a:rPr lang="en-US" smtClean="0"/>
              <a:t>‹#›</a:t>
            </a:fld>
            <a:endParaRPr lang="en-US"/>
          </a:p>
        </p:txBody>
      </p:sp>
    </p:spTree>
    <p:extLst>
      <p:ext uri="{BB962C8B-B14F-4D97-AF65-F5344CB8AC3E}">
        <p14:creationId xmlns:p14="http://schemas.microsoft.com/office/powerpoint/2010/main" val="36605794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41EAB67-57A2-4A52-8BFD-9157891C62C9}" type="datetimeFigureOut">
              <a:rPr lang="fa-IR" smtClean="0"/>
              <a:t>1441/09/12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29114BF-6AE8-44E6-9CCD-10C62998BE13}" type="slidenum">
              <a:rPr lang="fa-IR" smtClean="0"/>
              <a:t>‹#›</a:t>
            </a:fld>
            <a:endParaRPr lang="fa-IR"/>
          </a:p>
        </p:txBody>
      </p:sp>
    </p:spTree>
    <p:extLst>
      <p:ext uri="{BB962C8B-B14F-4D97-AF65-F5344CB8AC3E}">
        <p14:creationId xmlns:p14="http://schemas.microsoft.com/office/powerpoint/2010/main" val="2311895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1EAB67-57A2-4A52-8BFD-9157891C62C9}" type="datetimeFigureOut">
              <a:rPr lang="fa-IR" smtClean="0"/>
              <a:t>1441/09/12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29114BF-6AE8-44E6-9CCD-10C62998BE13}" type="slidenum">
              <a:rPr lang="fa-IR" smtClean="0"/>
              <a:t>‹#›</a:t>
            </a:fld>
            <a:endParaRPr lang="fa-IR"/>
          </a:p>
        </p:txBody>
      </p:sp>
    </p:spTree>
    <p:extLst>
      <p:ext uri="{BB962C8B-B14F-4D97-AF65-F5344CB8AC3E}">
        <p14:creationId xmlns:p14="http://schemas.microsoft.com/office/powerpoint/2010/main" val="3879131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1EAB67-57A2-4A52-8BFD-9157891C62C9}" type="datetimeFigureOut">
              <a:rPr lang="fa-IR" smtClean="0"/>
              <a:t>1441/09/12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29114BF-6AE8-44E6-9CCD-10C62998BE13}" type="slidenum">
              <a:rPr lang="fa-IR" smtClean="0"/>
              <a:t>‹#›</a:t>
            </a:fld>
            <a:endParaRPr lang="fa-I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837683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1EAB67-57A2-4A52-8BFD-9157891C62C9}" type="datetimeFigureOut">
              <a:rPr lang="fa-IR" smtClean="0"/>
              <a:t>1441/09/12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29114BF-6AE8-44E6-9CCD-10C62998BE13}" type="slidenum">
              <a:rPr lang="fa-IR" smtClean="0"/>
              <a:t>‹#›</a:t>
            </a:fld>
            <a:endParaRPr lang="fa-IR"/>
          </a:p>
        </p:txBody>
      </p:sp>
    </p:spTree>
    <p:extLst>
      <p:ext uri="{BB962C8B-B14F-4D97-AF65-F5344CB8AC3E}">
        <p14:creationId xmlns:p14="http://schemas.microsoft.com/office/powerpoint/2010/main" val="34883101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1EAB67-57A2-4A52-8BFD-9157891C62C9}" type="datetimeFigureOut">
              <a:rPr lang="fa-IR" smtClean="0"/>
              <a:t>1441/09/12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29114BF-6AE8-44E6-9CCD-10C62998BE13}" type="slidenum">
              <a:rPr lang="fa-IR" smtClean="0"/>
              <a:t>‹#›</a:t>
            </a:fld>
            <a:endParaRPr lang="fa-I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26817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1EAB67-57A2-4A52-8BFD-9157891C62C9}" type="datetimeFigureOut">
              <a:rPr lang="fa-IR" smtClean="0"/>
              <a:t>1441/09/12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29114BF-6AE8-44E6-9CCD-10C62998BE13}" type="slidenum">
              <a:rPr lang="fa-IR" smtClean="0"/>
              <a:t>‹#›</a:t>
            </a:fld>
            <a:endParaRPr lang="fa-IR"/>
          </a:p>
        </p:txBody>
      </p:sp>
    </p:spTree>
    <p:extLst>
      <p:ext uri="{BB962C8B-B14F-4D97-AF65-F5344CB8AC3E}">
        <p14:creationId xmlns:p14="http://schemas.microsoft.com/office/powerpoint/2010/main" val="20450863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1EAB67-57A2-4A52-8BFD-9157891C62C9}" type="datetimeFigureOut">
              <a:rPr lang="fa-IR" smtClean="0"/>
              <a:t>1441/09/12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29114BF-6AE8-44E6-9CCD-10C62998BE13}" type="slidenum">
              <a:rPr lang="fa-IR" smtClean="0"/>
              <a:t>‹#›</a:t>
            </a:fld>
            <a:endParaRPr lang="fa-IR"/>
          </a:p>
        </p:txBody>
      </p:sp>
    </p:spTree>
    <p:extLst>
      <p:ext uri="{BB962C8B-B14F-4D97-AF65-F5344CB8AC3E}">
        <p14:creationId xmlns:p14="http://schemas.microsoft.com/office/powerpoint/2010/main" val="30533887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1EAB67-57A2-4A52-8BFD-9157891C62C9}" type="datetimeFigureOut">
              <a:rPr lang="fa-IR" smtClean="0"/>
              <a:t>1441/09/12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29114BF-6AE8-44E6-9CCD-10C62998BE13}" type="slidenum">
              <a:rPr lang="fa-IR" smtClean="0"/>
              <a:t>‹#›</a:t>
            </a:fld>
            <a:endParaRPr lang="fa-IR"/>
          </a:p>
        </p:txBody>
      </p:sp>
    </p:spTree>
    <p:extLst>
      <p:ext uri="{BB962C8B-B14F-4D97-AF65-F5344CB8AC3E}">
        <p14:creationId xmlns:p14="http://schemas.microsoft.com/office/powerpoint/2010/main" val="4089916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1EAB67-57A2-4A52-8BFD-9157891C62C9}" type="datetimeFigureOut">
              <a:rPr lang="fa-IR" smtClean="0"/>
              <a:t>1441/09/12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29114BF-6AE8-44E6-9CCD-10C62998BE13}" type="slidenum">
              <a:rPr lang="fa-IR" smtClean="0"/>
              <a:t>‹#›</a:t>
            </a:fld>
            <a:endParaRPr lang="fa-IR"/>
          </a:p>
        </p:txBody>
      </p:sp>
    </p:spTree>
    <p:extLst>
      <p:ext uri="{BB962C8B-B14F-4D97-AF65-F5344CB8AC3E}">
        <p14:creationId xmlns:p14="http://schemas.microsoft.com/office/powerpoint/2010/main" val="1754169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1EAB67-57A2-4A52-8BFD-9157891C62C9}" type="datetimeFigureOut">
              <a:rPr lang="fa-IR" smtClean="0"/>
              <a:t>1441/09/12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29114BF-6AE8-44E6-9CCD-10C62998BE13}" type="slidenum">
              <a:rPr lang="fa-IR" smtClean="0"/>
              <a:t>‹#›</a:t>
            </a:fld>
            <a:endParaRPr lang="fa-IR"/>
          </a:p>
        </p:txBody>
      </p:sp>
    </p:spTree>
    <p:extLst>
      <p:ext uri="{BB962C8B-B14F-4D97-AF65-F5344CB8AC3E}">
        <p14:creationId xmlns:p14="http://schemas.microsoft.com/office/powerpoint/2010/main" val="1676958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41EAB67-57A2-4A52-8BFD-9157891C62C9}" type="datetimeFigureOut">
              <a:rPr lang="fa-IR" smtClean="0"/>
              <a:t>1441/09/12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29114BF-6AE8-44E6-9CCD-10C62998BE13}" type="slidenum">
              <a:rPr lang="fa-IR" smtClean="0"/>
              <a:t>‹#›</a:t>
            </a:fld>
            <a:endParaRPr lang="fa-IR"/>
          </a:p>
        </p:txBody>
      </p:sp>
    </p:spTree>
    <p:extLst>
      <p:ext uri="{BB962C8B-B14F-4D97-AF65-F5344CB8AC3E}">
        <p14:creationId xmlns:p14="http://schemas.microsoft.com/office/powerpoint/2010/main" val="912163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41EAB67-57A2-4A52-8BFD-9157891C62C9}" type="datetimeFigureOut">
              <a:rPr lang="fa-IR" smtClean="0"/>
              <a:t>1441/09/12</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C29114BF-6AE8-44E6-9CCD-10C62998BE13}" type="slidenum">
              <a:rPr lang="fa-IR" smtClean="0"/>
              <a:t>‹#›</a:t>
            </a:fld>
            <a:endParaRPr lang="fa-IR"/>
          </a:p>
        </p:txBody>
      </p:sp>
    </p:spTree>
    <p:extLst>
      <p:ext uri="{BB962C8B-B14F-4D97-AF65-F5344CB8AC3E}">
        <p14:creationId xmlns:p14="http://schemas.microsoft.com/office/powerpoint/2010/main" val="1408712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41EAB67-57A2-4A52-8BFD-9157891C62C9}" type="datetimeFigureOut">
              <a:rPr lang="fa-IR" smtClean="0"/>
              <a:t>1441/09/12</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C29114BF-6AE8-44E6-9CCD-10C62998BE13}" type="slidenum">
              <a:rPr lang="fa-IR" smtClean="0"/>
              <a:t>‹#›</a:t>
            </a:fld>
            <a:endParaRPr lang="fa-IR"/>
          </a:p>
        </p:txBody>
      </p:sp>
    </p:spTree>
    <p:extLst>
      <p:ext uri="{BB962C8B-B14F-4D97-AF65-F5344CB8AC3E}">
        <p14:creationId xmlns:p14="http://schemas.microsoft.com/office/powerpoint/2010/main" val="427075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1EAB67-57A2-4A52-8BFD-9157891C62C9}" type="datetimeFigureOut">
              <a:rPr lang="fa-IR" smtClean="0"/>
              <a:t>1441/09/12</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C29114BF-6AE8-44E6-9CCD-10C62998BE13}" type="slidenum">
              <a:rPr lang="fa-IR" smtClean="0"/>
              <a:t>‹#›</a:t>
            </a:fld>
            <a:endParaRPr lang="fa-IR"/>
          </a:p>
        </p:txBody>
      </p:sp>
    </p:spTree>
    <p:extLst>
      <p:ext uri="{BB962C8B-B14F-4D97-AF65-F5344CB8AC3E}">
        <p14:creationId xmlns:p14="http://schemas.microsoft.com/office/powerpoint/2010/main" val="2250231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41EAB67-57A2-4A52-8BFD-9157891C62C9}" type="datetimeFigureOut">
              <a:rPr lang="fa-IR" smtClean="0"/>
              <a:t>1441/09/12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29114BF-6AE8-44E6-9CCD-10C62998BE13}" type="slidenum">
              <a:rPr lang="fa-IR" smtClean="0"/>
              <a:t>‹#›</a:t>
            </a:fld>
            <a:endParaRPr lang="fa-IR"/>
          </a:p>
        </p:txBody>
      </p:sp>
    </p:spTree>
    <p:extLst>
      <p:ext uri="{BB962C8B-B14F-4D97-AF65-F5344CB8AC3E}">
        <p14:creationId xmlns:p14="http://schemas.microsoft.com/office/powerpoint/2010/main" val="4113770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1EAB67-57A2-4A52-8BFD-9157891C62C9}" type="datetimeFigureOut">
              <a:rPr lang="fa-IR" smtClean="0"/>
              <a:t>1441/09/12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29114BF-6AE8-44E6-9CCD-10C62998BE13}" type="slidenum">
              <a:rPr lang="fa-IR" smtClean="0"/>
              <a:t>‹#›</a:t>
            </a:fld>
            <a:endParaRPr lang="fa-IR"/>
          </a:p>
        </p:txBody>
      </p:sp>
    </p:spTree>
    <p:extLst>
      <p:ext uri="{BB962C8B-B14F-4D97-AF65-F5344CB8AC3E}">
        <p14:creationId xmlns:p14="http://schemas.microsoft.com/office/powerpoint/2010/main" val="2536806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41EAB67-57A2-4A52-8BFD-9157891C62C9}" type="datetimeFigureOut">
              <a:rPr lang="fa-IR" smtClean="0"/>
              <a:t>1441/09/12</a:t>
            </a:fld>
            <a:endParaRPr lang="fa-I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29114BF-6AE8-44E6-9CCD-10C62998BE13}" type="slidenum">
              <a:rPr lang="fa-IR" smtClean="0"/>
              <a:t>‹#›</a:t>
            </a:fld>
            <a:endParaRPr lang="fa-IR"/>
          </a:p>
        </p:txBody>
      </p:sp>
    </p:spTree>
    <p:extLst>
      <p:ext uri="{BB962C8B-B14F-4D97-AF65-F5344CB8AC3E}">
        <p14:creationId xmlns:p14="http://schemas.microsoft.com/office/powerpoint/2010/main" val="17394259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 xmlns:a16="http://schemas.microsoft.com/office/drawing/2014/main" id="{98F08FC6-7A57-4F5E-AE9B-068D54DFA8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16265" y="678555"/>
            <a:ext cx="3664070" cy="5179320"/>
          </a:xfrm>
          <a:prstGeom prst="rect">
            <a:avLst/>
          </a:prstGeom>
        </p:spPr>
      </p:pic>
    </p:spTree>
    <p:extLst>
      <p:ext uri="{BB962C8B-B14F-4D97-AF65-F5344CB8AC3E}">
        <p14:creationId xmlns:p14="http://schemas.microsoft.com/office/powerpoint/2010/main" val="26517652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78429" y="180522"/>
            <a:ext cx="2400016" cy="553357"/>
          </a:xfrm>
          <a:prstGeom prst="rect">
            <a:avLst/>
          </a:prstGeom>
        </p:spPr>
        <p:txBody>
          <a:bodyPr wrap="none">
            <a:spAutoFit/>
          </a:bodyPr>
          <a:lstStyle/>
          <a:p>
            <a:pPr lvl="0" algn="r" rtl="1">
              <a:lnSpc>
                <a:spcPct val="107000"/>
              </a:lnSpc>
              <a:spcAft>
                <a:spcPts val="800"/>
              </a:spcAft>
            </a:pPr>
            <a:r>
              <a:rPr lang="fa-IR" sz="2800" dirty="0">
                <a:solidFill>
                  <a:prstClr val="black"/>
                </a:solidFill>
                <a:latin typeface="Calibri" panose="020F0502020204030204" pitchFamily="34" charset="0"/>
                <a:ea typeface="Calibri" panose="020F0502020204030204" pitchFamily="34" charset="0"/>
                <a:cs typeface="B Nazanin" panose="00000400000000000000" pitchFamily="2" charset="-78"/>
              </a:rPr>
              <a:t>نظریات نئوکلاسیک</a:t>
            </a:r>
            <a:r>
              <a:rPr lang="en-US" sz="2800" dirty="0">
                <a:solidFill>
                  <a:prstClr val="black"/>
                </a:solidFill>
                <a:latin typeface="Calibri" panose="020F0502020204030204" pitchFamily="34" charset="0"/>
                <a:ea typeface="Calibri" panose="020F0502020204030204" pitchFamily="34" charset="0"/>
                <a:cs typeface="B Titr" panose="00000700000000000000" pitchFamily="2" charset="-78"/>
              </a:rPr>
              <a:t>:</a:t>
            </a:r>
            <a:endParaRPr lang="en-US" sz="1600" dirty="0">
              <a:solidFill>
                <a:prstClr val="black"/>
              </a:solidFill>
              <a:latin typeface="Calibri" panose="020F0502020204030204" pitchFamily="34" charset="0"/>
              <a:ea typeface="Calibri" panose="020F0502020204030204" pitchFamily="34" charset="0"/>
              <a:cs typeface="B Titr" panose="00000700000000000000" pitchFamily="2" charset="-78"/>
            </a:endParaRPr>
          </a:p>
        </p:txBody>
      </p:sp>
      <p:sp>
        <p:nvSpPr>
          <p:cNvPr id="3" name="Rectangle 2"/>
          <p:cNvSpPr/>
          <p:nvPr/>
        </p:nvSpPr>
        <p:spPr>
          <a:xfrm>
            <a:off x="637674" y="1183684"/>
            <a:ext cx="9027026" cy="4739759"/>
          </a:xfrm>
          <a:prstGeom prst="rect">
            <a:avLst/>
          </a:prstGeom>
        </p:spPr>
        <p:txBody>
          <a:bodyPr wrap="square">
            <a:spAutoFit/>
          </a:bodyPr>
          <a:lstStyle/>
          <a:p>
            <a:pPr algn="just" rtl="1">
              <a:lnSpc>
                <a:spcPct val="200000"/>
              </a:lnSpc>
              <a:spcAft>
                <a:spcPts val="800"/>
              </a:spcAft>
            </a:pPr>
            <a:r>
              <a:rPr lang="fa-IR" sz="2400" dirty="0">
                <a:latin typeface="Calibri" panose="020F0502020204030204" pitchFamily="34" charset="0"/>
                <a:ea typeface="Calibri" panose="020F0502020204030204" pitchFamily="34" charset="0"/>
                <a:cs typeface="B Nazanin" panose="00000400000000000000" pitchFamily="2" charset="-78"/>
              </a:rPr>
              <a:t>3 - عوامل بهداشتی – انگیزشی فردریک هرزبرگ</a:t>
            </a:r>
            <a:endParaRPr lang="en-US" sz="24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400" dirty="0">
                <a:latin typeface="Calibri" panose="020F0502020204030204" pitchFamily="34" charset="0"/>
                <a:ea typeface="Calibri" panose="020F0502020204030204" pitchFamily="34" charset="0"/>
                <a:cs typeface="B Nazanin" panose="00000400000000000000" pitchFamily="2" charset="-78"/>
              </a:rPr>
              <a:t>عوامل بهداشتی یا محیطی شامل : سیاست اداره امور . سر پرستی . امور فنی . حقوق مناسبات .بین افراد و شرایط کاری</a:t>
            </a:r>
            <a:endParaRPr lang="en-US" sz="24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400" dirty="0">
                <a:latin typeface="Calibri" panose="020F0502020204030204" pitchFamily="34" charset="0"/>
                <a:ea typeface="Calibri" panose="020F0502020204030204" pitchFamily="34" charset="0"/>
                <a:cs typeface="B Nazanin" panose="00000400000000000000" pitchFamily="2" charset="-78"/>
              </a:rPr>
              <a:t>عوامل انگیزشی : دستاورد . قدرشناسی . نفس کار . اساس مسئولیت و پیشرفت است</a:t>
            </a:r>
            <a:endParaRPr lang="en-US" sz="24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400" dirty="0">
                <a:latin typeface="Calibri" panose="020F0502020204030204" pitchFamily="34" charset="0"/>
                <a:ea typeface="Calibri" panose="020F0502020204030204" pitchFamily="34" charset="0"/>
                <a:cs typeface="B Nazanin" panose="00000400000000000000" pitchFamily="2" charset="-78"/>
              </a:rPr>
              <a:t>اعتقاد دارد که انسان باید مراحلی را در زندگی پشت سر بگذارد تا از خامی به یک انسان پخته و بالغ تبدیل </a:t>
            </a:r>
            <a:r>
              <a:rPr lang="fa-IR" sz="2400" dirty="0" smtClean="0">
                <a:latin typeface="Calibri" panose="020F0502020204030204" pitchFamily="34" charset="0"/>
                <a:ea typeface="Calibri" panose="020F0502020204030204" pitchFamily="34" charset="0"/>
                <a:cs typeface="B Nazanin" panose="00000400000000000000" pitchFamily="2" charset="-78"/>
              </a:rPr>
              <a:t>شود.</a:t>
            </a:r>
            <a:endParaRPr lang="en-US" sz="2400" dirty="0">
              <a:effectLst/>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42878953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16529" y="155122"/>
            <a:ext cx="2400016" cy="553357"/>
          </a:xfrm>
          <a:prstGeom prst="rect">
            <a:avLst/>
          </a:prstGeom>
        </p:spPr>
        <p:txBody>
          <a:bodyPr wrap="none">
            <a:spAutoFit/>
          </a:bodyPr>
          <a:lstStyle/>
          <a:p>
            <a:pPr lvl="0" algn="r" rtl="1">
              <a:lnSpc>
                <a:spcPct val="107000"/>
              </a:lnSpc>
              <a:spcAft>
                <a:spcPts val="800"/>
              </a:spcAft>
            </a:pPr>
            <a:r>
              <a:rPr lang="fa-IR" sz="2800" dirty="0">
                <a:solidFill>
                  <a:prstClr val="black"/>
                </a:solidFill>
                <a:latin typeface="Calibri" panose="020F0502020204030204" pitchFamily="34" charset="0"/>
                <a:ea typeface="Calibri" panose="020F0502020204030204" pitchFamily="34" charset="0"/>
                <a:cs typeface="B Nazanin" panose="00000400000000000000" pitchFamily="2" charset="-78"/>
              </a:rPr>
              <a:t>نظریات نئوکلاسیک</a:t>
            </a:r>
            <a:r>
              <a:rPr lang="en-US" sz="2800" dirty="0">
                <a:solidFill>
                  <a:prstClr val="black"/>
                </a:solidFill>
                <a:latin typeface="Calibri" panose="020F0502020204030204" pitchFamily="34" charset="0"/>
                <a:ea typeface="Calibri" panose="020F0502020204030204" pitchFamily="34" charset="0"/>
                <a:cs typeface="B Nazanin" panose="00000400000000000000" pitchFamily="2" charset="-78"/>
              </a:rPr>
              <a:t>:</a:t>
            </a:r>
            <a:endParaRPr lang="en-US" sz="1600" dirty="0">
              <a:solidFill>
                <a:prstClr val="black"/>
              </a:solidFill>
              <a:latin typeface="Calibri" panose="020F0502020204030204" pitchFamily="34" charset="0"/>
              <a:ea typeface="Calibri" panose="020F0502020204030204" pitchFamily="34" charset="0"/>
              <a:cs typeface="B Nazanin" panose="00000400000000000000" pitchFamily="2" charset="-78"/>
            </a:endParaRPr>
          </a:p>
        </p:txBody>
      </p:sp>
      <p:sp>
        <p:nvSpPr>
          <p:cNvPr id="3" name="Rectangle 2"/>
          <p:cNvSpPr/>
          <p:nvPr/>
        </p:nvSpPr>
        <p:spPr>
          <a:xfrm>
            <a:off x="596900" y="800882"/>
            <a:ext cx="9004300" cy="1959511"/>
          </a:xfrm>
          <a:prstGeom prst="rect">
            <a:avLst/>
          </a:prstGeom>
        </p:spPr>
        <p:txBody>
          <a:bodyPr wrap="square">
            <a:spAutoFit/>
          </a:bodyPr>
          <a:lstStyle/>
          <a:p>
            <a:pPr algn="just" rtl="1">
              <a:lnSpc>
                <a:spcPct val="150000"/>
              </a:lnSpc>
              <a:spcAft>
                <a:spcPts val="800"/>
              </a:spcAft>
            </a:pPr>
            <a:r>
              <a:rPr lang="fa-IR" sz="2400" dirty="0">
                <a:latin typeface="Calibri" panose="020F0502020204030204" pitchFamily="34" charset="0"/>
                <a:ea typeface="Calibri" panose="020F0502020204030204" pitchFamily="34" charset="0"/>
                <a:cs typeface="B Nazanin" panose="00000400000000000000" pitchFamily="2" charset="-78"/>
              </a:rPr>
              <a:t>سلسله مراتب نیاز مازلو :</a:t>
            </a:r>
            <a:endParaRPr lang="en-US" sz="24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400" dirty="0">
                <a:latin typeface="Calibri" panose="020F0502020204030204" pitchFamily="34" charset="0"/>
                <a:ea typeface="Calibri" panose="020F0502020204030204" pitchFamily="34" charset="0"/>
                <a:cs typeface="B Nazanin" panose="00000400000000000000" pitchFamily="2" charset="-78"/>
              </a:rPr>
              <a:t>نیاز های انسان به دو گروه جسمی و روانی تقسیم می </a:t>
            </a:r>
            <a:r>
              <a:rPr lang="fa-IR" sz="2400" dirty="0" smtClean="0">
                <a:latin typeface="Calibri" panose="020F0502020204030204" pitchFamily="34" charset="0"/>
                <a:ea typeface="Calibri" panose="020F0502020204030204" pitchFamily="34" charset="0"/>
                <a:cs typeface="B Nazanin" panose="00000400000000000000" pitchFamily="2" charset="-78"/>
              </a:rPr>
              <a:t>شود:</a:t>
            </a:r>
            <a:endParaRPr lang="en-US" sz="24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pPr>
            <a:r>
              <a:rPr lang="fa-IR" sz="2400" dirty="0">
                <a:latin typeface="Calibri" panose="020F0502020204030204" pitchFamily="34" charset="0"/>
                <a:ea typeface="Calibri" panose="020F0502020204030204" pitchFamily="34" charset="0"/>
                <a:cs typeface="B Nazanin" panose="00000400000000000000" pitchFamily="2" charset="-78"/>
              </a:rPr>
              <a:t>تمام نیاز ها تا حدودی به هم ارتباط دارند و ترتیب آن ها مهم </a:t>
            </a:r>
            <a:r>
              <a:rPr lang="fa-IR" sz="2400" dirty="0" smtClean="0">
                <a:latin typeface="Calibri" panose="020F0502020204030204" pitchFamily="34" charset="0"/>
                <a:ea typeface="Calibri" panose="020F0502020204030204" pitchFamily="34" charset="0"/>
                <a:cs typeface="B Nazanin" panose="00000400000000000000" pitchFamily="2" charset="-78"/>
              </a:rPr>
              <a:t>است. </a:t>
            </a:r>
            <a:endParaRPr lang="en-US" sz="2400" dirty="0">
              <a:cs typeface="B Nazanin" panose="00000400000000000000" pitchFamily="2" charset="-78"/>
            </a:endParaRPr>
          </a:p>
        </p:txBody>
      </p:sp>
      <p:graphicFrame>
        <p:nvGraphicFramePr>
          <p:cNvPr id="4" name="Diagram 3">
            <a:extLst>
              <a:ext uri="{FF2B5EF4-FFF2-40B4-BE49-F238E27FC236}">
                <a16:creationId xmlns="" xmlns:a16="http://schemas.microsoft.com/office/drawing/2014/main" id="{F4E9DEFF-9253-404F-B902-C810F6A8E051}"/>
              </a:ext>
            </a:extLst>
          </p:cNvPr>
          <p:cNvGraphicFramePr/>
          <p:nvPr>
            <p:extLst>
              <p:ext uri="{D42A27DB-BD31-4B8C-83A1-F6EECF244321}">
                <p14:modId xmlns:p14="http://schemas.microsoft.com/office/powerpoint/2010/main" val="3233653315"/>
              </p:ext>
            </p:extLst>
          </p:nvPr>
        </p:nvGraphicFramePr>
        <p:xfrm>
          <a:off x="1729949" y="2760393"/>
          <a:ext cx="7099537" cy="40976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5400816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25068" y="93973"/>
            <a:ext cx="5170006" cy="750975"/>
          </a:xfrm>
          <a:prstGeom prst="rect">
            <a:avLst/>
          </a:prstGeom>
        </p:spPr>
        <p:txBody>
          <a:bodyPr wrap="none">
            <a:spAutoFit/>
          </a:bodyPr>
          <a:lstStyle/>
          <a:p>
            <a:pPr algn="r" rtl="1">
              <a:lnSpc>
                <a:spcPct val="107000"/>
              </a:lnSpc>
              <a:spcAft>
                <a:spcPts val="800"/>
              </a:spcAft>
            </a:pPr>
            <a:r>
              <a:rPr lang="fa-IR" sz="4000" dirty="0">
                <a:solidFill>
                  <a:srgbClr val="FF0000"/>
                </a:solidFill>
                <a:latin typeface="Calibri" panose="020F0502020204030204" pitchFamily="34" charset="0"/>
                <a:ea typeface="Calibri" panose="020F0502020204030204" pitchFamily="34" charset="0"/>
                <a:cs typeface="B Titr" panose="00000700000000000000" pitchFamily="2" charset="-78"/>
              </a:rPr>
              <a:t>نظریه های کلاسیک مدیریت</a:t>
            </a:r>
            <a:endParaRPr lang="en-US" sz="2000" dirty="0">
              <a:solidFill>
                <a:srgbClr val="FF0000"/>
              </a:solidFill>
              <a:effectLst/>
              <a:latin typeface="Calibri" panose="020F0502020204030204" pitchFamily="34" charset="0"/>
              <a:ea typeface="Calibri" panose="020F0502020204030204" pitchFamily="34" charset="0"/>
              <a:cs typeface="B Titr" panose="00000700000000000000" pitchFamily="2" charset="-78"/>
            </a:endParaRPr>
          </a:p>
        </p:txBody>
      </p:sp>
      <p:sp>
        <p:nvSpPr>
          <p:cNvPr id="3" name="Rectangle 2"/>
          <p:cNvSpPr/>
          <p:nvPr/>
        </p:nvSpPr>
        <p:spPr>
          <a:xfrm>
            <a:off x="266700" y="844948"/>
            <a:ext cx="9436100" cy="5427127"/>
          </a:xfrm>
          <a:prstGeom prst="rect">
            <a:avLst/>
          </a:prstGeom>
        </p:spPr>
        <p:txBody>
          <a:bodyPr wrap="square">
            <a:spAutoFit/>
          </a:bodyPr>
          <a:lstStyle/>
          <a:p>
            <a:pPr algn="just" rtl="1">
              <a:lnSpc>
                <a:spcPct val="20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1 – مدیریت اداری هنری فایول :</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هنری فایول صاحب ( اداره امور سازمان های عمومی و صنعتی می باشد )</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وی معتقد است مدیر یا رئیس هر سازمان علاوه بر دارا بودن شرایط و ویژگی های لازم باید دارای استعداد مدیریت و احاطه ی کامل در انجام امور اداری باشد تا بتوتند اجرای برنامه های سازمانی را با حداقل هزینه در ظرف کمترین مدت با داشتن حداکثر کارایی انجام دهد </a:t>
            </a:r>
            <a:r>
              <a:rPr lang="fa-IR" sz="2000" dirty="0" smtClean="0">
                <a:latin typeface="Calibri" panose="020F0502020204030204" pitchFamily="34" charset="0"/>
                <a:ea typeface="Calibri" panose="020F0502020204030204" pitchFamily="34" charset="0"/>
                <a:cs typeface="B Nazanin" panose="00000400000000000000" pitchFamily="2" charset="-78"/>
              </a:rPr>
              <a:t>.</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خصوصیات مدیران از دیدگاه هنری فایول : فیزیکی – فکری – روحی – تحصیلی و تجربی</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مهارت ها و استعداد های را که برای فعالیت 6 گانه مدیریت : فنی – بازرگانی – مالی – تامینی – حسابداری – اداری </a:t>
            </a:r>
            <a:r>
              <a:rPr lang="fa-IR" sz="2000" dirty="0" smtClean="0">
                <a:latin typeface="Calibri" panose="020F0502020204030204" pitchFamily="34" charset="0"/>
                <a:ea typeface="Calibri" panose="020F0502020204030204" pitchFamily="34" charset="0"/>
                <a:cs typeface="B Nazanin" panose="00000400000000000000" pitchFamily="2" charset="-78"/>
              </a:rPr>
              <a:t>است.</a:t>
            </a:r>
            <a:endParaRPr lang="en-US" sz="2000" dirty="0">
              <a:effectLst/>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42234471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25068" y="93973"/>
            <a:ext cx="5170006" cy="750975"/>
          </a:xfrm>
          <a:prstGeom prst="rect">
            <a:avLst/>
          </a:prstGeom>
        </p:spPr>
        <p:txBody>
          <a:bodyPr wrap="none">
            <a:spAutoFit/>
          </a:bodyPr>
          <a:lstStyle/>
          <a:p>
            <a:pPr algn="r" rtl="1">
              <a:lnSpc>
                <a:spcPct val="107000"/>
              </a:lnSpc>
              <a:spcAft>
                <a:spcPts val="800"/>
              </a:spcAft>
            </a:pPr>
            <a:r>
              <a:rPr lang="fa-IR" sz="4000" dirty="0">
                <a:solidFill>
                  <a:srgbClr val="FF0000"/>
                </a:solidFill>
                <a:latin typeface="Calibri" panose="020F0502020204030204" pitchFamily="34" charset="0"/>
                <a:ea typeface="Calibri" panose="020F0502020204030204" pitchFamily="34" charset="0"/>
                <a:cs typeface="B Titr" panose="00000700000000000000" pitchFamily="2" charset="-78"/>
              </a:rPr>
              <a:t>نظریه های کلاسیک مدیریت</a:t>
            </a:r>
            <a:endParaRPr lang="en-US" sz="2000" dirty="0">
              <a:solidFill>
                <a:srgbClr val="FF0000"/>
              </a:solidFill>
              <a:effectLst/>
              <a:latin typeface="Calibri" panose="020F0502020204030204" pitchFamily="34" charset="0"/>
              <a:ea typeface="Calibri" panose="020F0502020204030204" pitchFamily="34" charset="0"/>
              <a:cs typeface="B Titr" panose="00000700000000000000" pitchFamily="2" charset="-78"/>
            </a:endParaRPr>
          </a:p>
        </p:txBody>
      </p:sp>
      <p:sp>
        <p:nvSpPr>
          <p:cNvPr id="4" name="Rectangle 3"/>
          <p:cNvSpPr/>
          <p:nvPr/>
        </p:nvSpPr>
        <p:spPr>
          <a:xfrm>
            <a:off x="5888906" y="1101392"/>
            <a:ext cx="3659976" cy="487506"/>
          </a:xfrm>
          <a:prstGeom prst="rect">
            <a:avLst/>
          </a:prstGeom>
        </p:spPr>
        <p:txBody>
          <a:bodyPr wrap="none">
            <a:spAutoFit/>
          </a:bodyPr>
          <a:lstStyle/>
          <a:p>
            <a:pPr algn="r" rtl="1">
              <a:lnSpc>
                <a:spcPct val="107000"/>
              </a:lnSpc>
              <a:spcAft>
                <a:spcPts val="800"/>
              </a:spcAft>
            </a:pPr>
            <a:r>
              <a:rPr lang="fa-IR" sz="2400" dirty="0">
                <a:latin typeface="Calibri" panose="020F0502020204030204" pitchFamily="34" charset="0"/>
                <a:ea typeface="Calibri" panose="020F0502020204030204" pitchFamily="34" charset="0"/>
                <a:cs typeface="B Nazanin" panose="00000400000000000000" pitchFamily="2" charset="-78"/>
              </a:rPr>
              <a:t>14 اصل مدیریت از نظر هنری فایول </a:t>
            </a:r>
            <a:r>
              <a:rPr lang="fa-IR" sz="2400" dirty="0" smtClean="0">
                <a:latin typeface="Calibri" panose="020F0502020204030204" pitchFamily="34" charset="0"/>
                <a:ea typeface="Calibri" panose="020F0502020204030204" pitchFamily="34" charset="0"/>
                <a:cs typeface="B Nazanin" panose="00000400000000000000" pitchFamily="2" charset="-78"/>
              </a:rPr>
              <a:t>:</a:t>
            </a:r>
            <a:endParaRPr lang="en-US" sz="2400" dirty="0">
              <a:effectLst/>
              <a:latin typeface="Calibri" panose="020F0502020204030204" pitchFamily="34" charset="0"/>
              <a:ea typeface="Calibri" panose="020F0502020204030204" pitchFamily="34" charset="0"/>
              <a:cs typeface="B Nazanin" panose="00000400000000000000" pitchFamily="2" charset="-78"/>
            </a:endParaRPr>
          </a:p>
        </p:txBody>
      </p:sp>
      <p:sp>
        <p:nvSpPr>
          <p:cNvPr id="5" name="Rectangle 4"/>
          <p:cNvSpPr/>
          <p:nvPr/>
        </p:nvSpPr>
        <p:spPr>
          <a:xfrm>
            <a:off x="-3847182" y="1650379"/>
            <a:ext cx="8737600" cy="5114605"/>
          </a:xfrm>
          <a:prstGeom prst="rect">
            <a:avLst/>
          </a:prstGeom>
        </p:spPr>
        <p:txBody>
          <a:bodyPr wrap="square">
            <a:spAutoFit/>
          </a:bodyPr>
          <a:lstStyle/>
          <a:p>
            <a:pPr algn="just" rtl="1">
              <a:lnSpc>
                <a:spcPct val="107000"/>
              </a:lnSpc>
              <a:spcAft>
                <a:spcPts val="800"/>
              </a:spcAft>
            </a:pPr>
            <a:r>
              <a:rPr lang="fa-IR" sz="1600" dirty="0">
                <a:latin typeface="Calibri" panose="020F0502020204030204" pitchFamily="34" charset="0"/>
                <a:ea typeface="Calibri" panose="020F0502020204030204" pitchFamily="34" charset="0"/>
                <a:cs typeface="B Nazanin" panose="00000400000000000000" pitchFamily="2" charset="-78"/>
              </a:rPr>
              <a:t>1 – تقسیم کار </a:t>
            </a:r>
            <a:endParaRPr lang="en-US" sz="16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07000"/>
              </a:lnSpc>
              <a:spcAft>
                <a:spcPts val="800"/>
              </a:spcAft>
            </a:pPr>
            <a:r>
              <a:rPr lang="fa-IR" sz="1600" dirty="0">
                <a:latin typeface="Calibri" panose="020F0502020204030204" pitchFamily="34" charset="0"/>
                <a:ea typeface="Calibri" panose="020F0502020204030204" pitchFamily="34" charset="0"/>
                <a:cs typeface="B Nazanin" panose="00000400000000000000" pitchFamily="2" charset="-78"/>
              </a:rPr>
              <a:t>2 – اختیار و مسئولیت </a:t>
            </a:r>
            <a:endParaRPr lang="en-US" sz="16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07000"/>
              </a:lnSpc>
              <a:spcAft>
                <a:spcPts val="800"/>
              </a:spcAft>
            </a:pPr>
            <a:r>
              <a:rPr lang="fa-IR" sz="1600" dirty="0">
                <a:latin typeface="Calibri" panose="020F0502020204030204" pitchFamily="34" charset="0"/>
                <a:ea typeface="Calibri" panose="020F0502020204030204" pitchFamily="34" charset="0"/>
                <a:cs typeface="B Nazanin" panose="00000400000000000000" pitchFamily="2" charset="-78"/>
              </a:rPr>
              <a:t>3 – انظباط </a:t>
            </a:r>
            <a:endParaRPr lang="en-US" sz="16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07000"/>
              </a:lnSpc>
              <a:spcAft>
                <a:spcPts val="800"/>
              </a:spcAft>
            </a:pPr>
            <a:r>
              <a:rPr lang="fa-IR" sz="1600" dirty="0">
                <a:latin typeface="Calibri" panose="020F0502020204030204" pitchFamily="34" charset="0"/>
                <a:ea typeface="Calibri" panose="020F0502020204030204" pitchFamily="34" charset="0"/>
                <a:cs typeface="B Nazanin" panose="00000400000000000000" pitchFamily="2" charset="-78"/>
              </a:rPr>
              <a:t>4 – وحدت فرماندهی </a:t>
            </a:r>
            <a:endParaRPr lang="en-US" sz="16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07000"/>
              </a:lnSpc>
              <a:spcAft>
                <a:spcPts val="800"/>
              </a:spcAft>
            </a:pPr>
            <a:r>
              <a:rPr lang="fa-IR" sz="1600" dirty="0">
                <a:latin typeface="Calibri" panose="020F0502020204030204" pitchFamily="34" charset="0"/>
                <a:ea typeface="Calibri" panose="020F0502020204030204" pitchFamily="34" charset="0"/>
                <a:cs typeface="B Nazanin" panose="00000400000000000000" pitchFamily="2" charset="-78"/>
              </a:rPr>
              <a:t>5 – وحدت رهبری </a:t>
            </a:r>
            <a:endParaRPr lang="en-US" sz="16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07000"/>
              </a:lnSpc>
              <a:spcAft>
                <a:spcPts val="800"/>
              </a:spcAft>
            </a:pPr>
            <a:r>
              <a:rPr lang="fa-IR" sz="1600" dirty="0">
                <a:latin typeface="Calibri" panose="020F0502020204030204" pitchFamily="34" charset="0"/>
                <a:ea typeface="Calibri" panose="020F0502020204030204" pitchFamily="34" charset="0"/>
                <a:cs typeface="B Nazanin" panose="00000400000000000000" pitchFamily="2" charset="-78"/>
              </a:rPr>
              <a:t>6 – برتری سود همگانی بر سود انفرادی</a:t>
            </a:r>
            <a:endParaRPr lang="en-US" sz="16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07000"/>
              </a:lnSpc>
              <a:spcAft>
                <a:spcPts val="800"/>
              </a:spcAft>
            </a:pPr>
            <a:r>
              <a:rPr lang="fa-IR" sz="1600" dirty="0">
                <a:latin typeface="Calibri" panose="020F0502020204030204" pitchFamily="34" charset="0"/>
                <a:ea typeface="Calibri" panose="020F0502020204030204" pitchFamily="34" charset="0"/>
                <a:cs typeface="B Nazanin" panose="00000400000000000000" pitchFamily="2" charset="-78"/>
              </a:rPr>
              <a:t>7 – حقوق و مزایا </a:t>
            </a:r>
            <a:endParaRPr lang="en-US" sz="16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07000"/>
              </a:lnSpc>
              <a:spcAft>
                <a:spcPts val="800"/>
              </a:spcAft>
            </a:pPr>
            <a:r>
              <a:rPr lang="fa-IR" sz="1600" dirty="0">
                <a:latin typeface="Calibri" panose="020F0502020204030204" pitchFamily="34" charset="0"/>
                <a:ea typeface="Calibri" panose="020F0502020204030204" pitchFamily="34" charset="0"/>
                <a:cs typeface="B Nazanin" panose="00000400000000000000" pitchFamily="2" charset="-78"/>
              </a:rPr>
              <a:t>8 – تمرکز و عدم تمرکز </a:t>
            </a:r>
            <a:endParaRPr lang="en-US" sz="16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07000"/>
              </a:lnSpc>
              <a:spcAft>
                <a:spcPts val="800"/>
              </a:spcAft>
            </a:pPr>
            <a:r>
              <a:rPr lang="fa-IR" sz="1600" dirty="0">
                <a:latin typeface="Calibri" panose="020F0502020204030204" pitchFamily="34" charset="0"/>
                <a:ea typeface="Calibri" panose="020F0502020204030204" pitchFamily="34" charset="0"/>
                <a:cs typeface="B Nazanin" panose="00000400000000000000" pitchFamily="2" charset="-78"/>
              </a:rPr>
              <a:t>9 – سلسله مراتب </a:t>
            </a:r>
            <a:endParaRPr lang="en-US" sz="16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07000"/>
              </a:lnSpc>
              <a:spcAft>
                <a:spcPts val="800"/>
              </a:spcAft>
            </a:pPr>
            <a:r>
              <a:rPr lang="fa-IR" sz="1600" dirty="0">
                <a:latin typeface="Calibri" panose="020F0502020204030204" pitchFamily="34" charset="0"/>
                <a:ea typeface="Calibri" panose="020F0502020204030204" pitchFamily="34" charset="0"/>
                <a:cs typeface="B Nazanin" panose="00000400000000000000" pitchFamily="2" charset="-78"/>
              </a:rPr>
              <a:t>10 – نظم و ترتیب </a:t>
            </a:r>
            <a:endParaRPr lang="en-US" sz="16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07000"/>
              </a:lnSpc>
              <a:spcAft>
                <a:spcPts val="800"/>
              </a:spcAft>
            </a:pPr>
            <a:r>
              <a:rPr lang="fa-IR" sz="1600" dirty="0">
                <a:latin typeface="Calibri" panose="020F0502020204030204" pitchFamily="34" charset="0"/>
                <a:ea typeface="Calibri" panose="020F0502020204030204" pitchFamily="34" charset="0"/>
                <a:cs typeface="B Nazanin" panose="00000400000000000000" pitchFamily="2" charset="-78"/>
              </a:rPr>
              <a:t>11 – تساوی انصاف</a:t>
            </a:r>
            <a:endParaRPr lang="en-US" sz="16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07000"/>
              </a:lnSpc>
              <a:spcAft>
                <a:spcPts val="800"/>
              </a:spcAft>
            </a:pPr>
            <a:r>
              <a:rPr lang="fa-IR" sz="1600" dirty="0">
                <a:latin typeface="Calibri" panose="020F0502020204030204" pitchFamily="34" charset="0"/>
                <a:ea typeface="Calibri" panose="020F0502020204030204" pitchFamily="34" charset="0"/>
                <a:cs typeface="B Nazanin" panose="00000400000000000000" pitchFamily="2" charset="-78"/>
              </a:rPr>
              <a:t>12 – ثبات و پایداری شغل </a:t>
            </a:r>
            <a:endParaRPr lang="en-US" sz="16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07000"/>
              </a:lnSpc>
              <a:spcAft>
                <a:spcPts val="800"/>
              </a:spcAft>
            </a:pPr>
            <a:r>
              <a:rPr lang="fa-IR" sz="1600" dirty="0">
                <a:latin typeface="Calibri" panose="020F0502020204030204" pitchFamily="34" charset="0"/>
                <a:ea typeface="Calibri" panose="020F0502020204030204" pitchFamily="34" charset="0"/>
                <a:cs typeface="B Nazanin" panose="00000400000000000000" pitchFamily="2" charset="-78"/>
              </a:rPr>
              <a:t>13 – ابتکار </a:t>
            </a:r>
            <a:endParaRPr lang="en-US" sz="16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07000"/>
              </a:lnSpc>
              <a:spcAft>
                <a:spcPts val="800"/>
              </a:spcAft>
            </a:pPr>
            <a:r>
              <a:rPr lang="fa-IR" sz="1600" dirty="0">
                <a:latin typeface="Calibri" panose="020F0502020204030204" pitchFamily="34" charset="0"/>
                <a:ea typeface="Calibri" panose="020F0502020204030204" pitchFamily="34" charset="0"/>
                <a:cs typeface="B Nazanin" panose="00000400000000000000" pitchFamily="2" charset="-78"/>
              </a:rPr>
              <a:t>14 – همکاری </a:t>
            </a:r>
            <a:endParaRPr lang="en-US" sz="1600" dirty="0">
              <a:effectLst/>
              <a:latin typeface="Calibri" panose="020F0502020204030204" pitchFamily="34" charset="0"/>
              <a:ea typeface="Calibri" panose="020F0502020204030204" pitchFamily="34" charset="0"/>
              <a:cs typeface="B Nazanin" panose="00000400000000000000" pitchFamily="2" charset="-78"/>
            </a:endParaRPr>
          </a:p>
        </p:txBody>
      </p:sp>
      <p:sp>
        <p:nvSpPr>
          <p:cNvPr id="6" name="Double Brace 5"/>
          <p:cNvSpPr/>
          <p:nvPr/>
        </p:nvSpPr>
        <p:spPr>
          <a:xfrm>
            <a:off x="0" y="1588898"/>
            <a:ext cx="5753100" cy="5176086"/>
          </a:xfrm>
          <a:prstGeom prst="bracePair">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
        <p:nvSpPr>
          <p:cNvPr id="7" name="Rectangle 6"/>
          <p:cNvSpPr/>
          <p:nvPr/>
        </p:nvSpPr>
        <p:spPr>
          <a:xfrm>
            <a:off x="4615540" y="4176941"/>
            <a:ext cx="6096000" cy="853567"/>
          </a:xfrm>
          <a:prstGeom prst="rect">
            <a:avLst/>
          </a:prstGeom>
        </p:spPr>
        <p:txBody>
          <a:bodyPr>
            <a:spAutoFit/>
          </a:bodyPr>
          <a:lstStyle/>
          <a:p>
            <a:pPr algn="r" rtl="1">
              <a:lnSpc>
                <a:spcPct val="107000"/>
              </a:lnSpc>
              <a:spcAft>
                <a:spcPts val="800"/>
              </a:spcAft>
            </a:pPr>
            <a:r>
              <a:rPr lang="fa-IR" sz="2000" dirty="0" smtClean="0">
                <a:latin typeface="Calibri" panose="020F0502020204030204" pitchFamily="34" charset="0"/>
                <a:ea typeface="Calibri" panose="020F0502020204030204" pitchFamily="34" charset="0"/>
                <a:cs typeface="B Nazanin" panose="00000400000000000000" pitchFamily="2" charset="-78"/>
              </a:rPr>
              <a:t>_ فایول </a:t>
            </a:r>
            <a:r>
              <a:rPr lang="fa-IR" sz="2000" dirty="0">
                <a:latin typeface="Calibri" panose="020F0502020204030204" pitchFamily="34" charset="0"/>
                <a:ea typeface="Calibri" panose="020F0502020204030204" pitchFamily="34" charset="0"/>
                <a:cs typeface="B Nazanin" panose="00000400000000000000" pitchFamily="2" charset="-78"/>
              </a:rPr>
              <a:t>عوامل مدیریت را مترادف وظایف مدیریت می داند </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r" rtl="1">
              <a:lnSpc>
                <a:spcPct val="107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برنامه ریزی – سازماندهی – رهبری – هماهنگی – نظارت</a:t>
            </a:r>
            <a:endParaRPr lang="en-US" sz="2000" dirty="0">
              <a:effectLst/>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257215325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25068" y="93973"/>
            <a:ext cx="5170006" cy="750975"/>
          </a:xfrm>
          <a:prstGeom prst="rect">
            <a:avLst/>
          </a:prstGeom>
        </p:spPr>
        <p:txBody>
          <a:bodyPr wrap="none">
            <a:spAutoFit/>
          </a:bodyPr>
          <a:lstStyle/>
          <a:p>
            <a:pPr algn="r" rtl="1">
              <a:lnSpc>
                <a:spcPct val="107000"/>
              </a:lnSpc>
              <a:spcAft>
                <a:spcPts val="800"/>
              </a:spcAft>
            </a:pPr>
            <a:r>
              <a:rPr lang="fa-IR" sz="4000" dirty="0">
                <a:solidFill>
                  <a:srgbClr val="FF0000"/>
                </a:solidFill>
                <a:latin typeface="Calibri" panose="020F0502020204030204" pitchFamily="34" charset="0"/>
                <a:ea typeface="Calibri" panose="020F0502020204030204" pitchFamily="34" charset="0"/>
                <a:cs typeface="B Titr" panose="00000700000000000000" pitchFamily="2" charset="-78"/>
              </a:rPr>
              <a:t>نظریه های کلاسیک مدیریت</a:t>
            </a:r>
            <a:endParaRPr lang="en-US" sz="2000" dirty="0">
              <a:solidFill>
                <a:srgbClr val="FF0000"/>
              </a:solidFill>
              <a:effectLst/>
              <a:latin typeface="Calibri" panose="020F0502020204030204" pitchFamily="34" charset="0"/>
              <a:ea typeface="Calibri" panose="020F0502020204030204" pitchFamily="34" charset="0"/>
              <a:cs typeface="B Titr" panose="00000700000000000000" pitchFamily="2" charset="-78"/>
            </a:endParaRPr>
          </a:p>
        </p:txBody>
      </p:sp>
      <p:sp>
        <p:nvSpPr>
          <p:cNvPr id="4" name="Rectangle 3"/>
          <p:cNvSpPr/>
          <p:nvPr/>
        </p:nvSpPr>
        <p:spPr>
          <a:xfrm>
            <a:off x="254000" y="1314848"/>
            <a:ext cx="9499600" cy="3703578"/>
          </a:xfrm>
          <a:prstGeom prst="rect">
            <a:avLst/>
          </a:prstGeom>
        </p:spPr>
        <p:txBody>
          <a:bodyPr wrap="square">
            <a:spAutoFit/>
          </a:bodyPr>
          <a:lstStyle/>
          <a:p>
            <a:pPr algn="r" rtl="1">
              <a:lnSpc>
                <a:spcPct val="200000"/>
              </a:lnSpc>
              <a:spcAft>
                <a:spcPts val="800"/>
              </a:spcAft>
            </a:pPr>
            <a:r>
              <a:rPr lang="fa-IR" sz="2800" dirty="0">
                <a:latin typeface="Calibri" panose="020F0502020204030204" pitchFamily="34" charset="0"/>
                <a:ea typeface="Calibri" panose="020F0502020204030204" pitchFamily="34" charset="0"/>
                <a:cs typeface="B Titr" panose="00000700000000000000" pitchFamily="2" charset="-78"/>
              </a:rPr>
              <a:t>2 – مدیریت علمی تیلور :</a:t>
            </a:r>
            <a:endParaRPr lang="en-US" sz="2800" dirty="0">
              <a:latin typeface="Calibri" panose="020F0502020204030204" pitchFamily="34" charset="0"/>
              <a:ea typeface="Calibri" panose="020F0502020204030204" pitchFamily="34" charset="0"/>
              <a:cs typeface="B Titr" panose="00000700000000000000" pitchFamily="2" charset="-78"/>
            </a:endParaRPr>
          </a:p>
          <a:p>
            <a:pPr algn="r" rtl="1">
              <a:lnSpc>
                <a:spcPct val="20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1 – این تئوری بر حداکثر استفاده از ماشین و انسان به عنوان دو عامل :       </a:t>
            </a:r>
            <a:r>
              <a:rPr lang="fa-IR" sz="1600" dirty="0">
                <a:latin typeface="Calibri" panose="020F0502020204030204" pitchFamily="34" charset="0"/>
                <a:ea typeface="Calibri" panose="020F0502020204030204" pitchFamily="34" charset="0"/>
                <a:cs typeface="B Nazanin" panose="00000400000000000000" pitchFamily="2" charset="-78"/>
              </a:rPr>
              <a:t>تولید جهت فزایندگی </a:t>
            </a:r>
            <a:endParaRPr lang="en-US" sz="1600" dirty="0">
              <a:latin typeface="Calibri" panose="020F0502020204030204" pitchFamily="34" charset="0"/>
              <a:ea typeface="Calibri" panose="020F0502020204030204" pitchFamily="34" charset="0"/>
              <a:cs typeface="B Nazanin" panose="00000400000000000000" pitchFamily="2" charset="-78"/>
            </a:endParaRPr>
          </a:p>
          <a:p>
            <a:pPr algn="r" rtl="1">
              <a:lnSpc>
                <a:spcPct val="200000"/>
              </a:lnSpc>
              <a:spcAft>
                <a:spcPts val="800"/>
              </a:spcAft>
            </a:pPr>
            <a:r>
              <a:rPr lang="fa-IR" sz="1600" dirty="0">
                <a:latin typeface="Calibri" panose="020F0502020204030204" pitchFamily="34" charset="0"/>
                <a:ea typeface="Calibri" panose="020F0502020204030204" pitchFamily="34" charset="0"/>
                <a:cs typeface="B Nazanin" panose="00000400000000000000" pitchFamily="2" charset="-78"/>
              </a:rPr>
              <a:t>                                                                                                                                   صرف حداقل هزینه و زمان</a:t>
            </a:r>
            <a:endParaRPr lang="en-US" sz="1600" dirty="0">
              <a:latin typeface="Calibri" panose="020F0502020204030204" pitchFamily="34" charset="0"/>
              <a:ea typeface="Calibri" panose="020F0502020204030204" pitchFamily="34" charset="0"/>
              <a:cs typeface="B Nazanin" panose="00000400000000000000" pitchFamily="2" charset="-78"/>
            </a:endParaRPr>
          </a:p>
          <a:p>
            <a:pPr algn="r" rtl="1">
              <a:lnSpc>
                <a:spcPct val="20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2 – نیروی انسانی به عنوان یک انرژی ماشینی و مکانیکی در تکنولوژی جدید استفاده می شود</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r" rtl="1">
              <a:lnSpc>
                <a:spcPct val="20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3 – انسان با روح یک ماشین بی روح تلقی می شود : به این تئوری  تئوری ماشین می </a:t>
            </a:r>
            <a:r>
              <a:rPr lang="fa-IR" sz="2000" dirty="0" smtClean="0">
                <a:latin typeface="Calibri" panose="020F0502020204030204" pitchFamily="34" charset="0"/>
                <a:ea typeface="Calibri" panose="020F0502020204030204" pitchFamily="34" charset="0"/>
                <a:cs typeface="B Titr" panose="00000700000000000000" pitchFamily="2" charset="-78"/>
              </a:rPr>
              <a:t>گویند.</a:t>
            </a:r>
            <a:endParaRPr lang="en-US" sz="2000" dirty="0">
              <a:effectLst/>
              <a:latin typeface="Calibri" panose="020F0502020204030204" pitchFamily="34" charset="0"/>
              <a:ea typeface="Calibri" panose="020F0502020204030204" pitchFamily="34" charset="0"/>
              <a:cs typeface="B Titr" panose="00000700000000000000" pitchFamily="2" charset="-78"/>
            </a:endParaRPr>
          </a:p>
        </p:txBody>
      </p:sp>
      <p:sp>
        <p:nvSpPr>
          <p:cNvPr id="5" name="Double Brace 4"/>
          <p:cNvSpPr/>
          <p:nvPr/>
        </p:nvSpPr>
        <p:spPr>
          <a:xfrm>
            <a:off x="660400" y="2400300"/>
            <a:ext cx="2705100" cy="1384300"/>
          </a:xfrm>
          <a:prstGeom prst="bracePair">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7627266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25068" y="93973"/>
            <a:ext cx="5170006" cy="750975"/>
          </a:xfrm>
          <a:prstGeom prst="rect">
            <a:avLst/>
          </a:prstGeom>
        </p:spPr>
        <p:txBody>
          <a:bodyPr wrap="none">
            <a:spAutoFit/>
          </a:bodyPr>
          <a:lstStyle/>
          <a:p>
            <a:pPr algn="r" rtl="1">
              <a:lnSpc>
                <a:spcPct val="107000"/>
              </a:lnSpc>
              <a:spcAft>
                <a:spcPts val="800"/>
              </a:spcAft>
            </a:pPr>
            <a:r>
              <a:rPr lang="fa-IR" sz="4000" dirty="0">
                <a:solidFill>
                  <a:srgbClr val="FF0000"/>
                </a:solidFill>
                <a:latin typeface="Calibri" panose="020F0502020204030204" pitchFamily="34" charset="0"/>
                <a:ea typeface="Calibri" panose="020F0502020204030204" pitchFamily="34" charset="0"/>
                <a:cs typeface="B Titr" panose="00000700000000000000" pitchFamily="2" charset="-78"/>
              </a:rPr>
              <a:t>نظریه های کلاسیک مدیریت</a:t>
            </a:r>
            <a:endParaRPr lang="en-US" sz="2000" dirty="0">
              <a:solidFill>
                <a:srgbClr val="FF0000"/>
              </a:solidFill>
              <a:effectLst/>
              <a:latin typeface="Calibri" panose="020F0502020204030204" pitchFamily="34" charset="0"/>
              <a:ea typeface="Calibri" panose="020F0502020204030204" pitchFamily="34" charset="0"/>
              <a:cs typeface="B Titr" panose="00000700000000000000" pitchFamily="2" charset="-78"/>
            </a:endParaRPr>
          </a:p>
        </p:txBody>
      </p:sp>
      <p:sp>
        <p:nvSpPr>
          <p:cNvPr id="4" name="Rectangle 3"/>
          <p:cNvSpPr/>
          <p:nvPr/>
        </p:nvSpPr>
        <p:spPr>
          <a:xfrm>
            <a:off x="381000" y="1268862"/>
            <a:ext cx="9385300" cy="5468164"/>
          </a:xfrm>
          <a:prstGeom prst="rect">
            <a:avLst/>
          </a:prstGeom>
        </p:spPr>
        <p:txBody>
          <a:bodyPr wrap="square">
            <a:spAutoFit/>
          </a:bodyPr>
          <a:lstStyle/>
          <a:p>
            <a:pPr algn="just" rtl="1">
              <a:lnSpc>
                <a:spcPct val="200000"/>
              </a:lnSpc>
              <a:spcAft>
                <a:spcPts val="800"/>
              </a:spcAft>
            </a:pPr>
            <a:r>
              <a:rPr lang="fa-IR" sz="2800" dirty="0">
                <a:solidFill>
                  <a:srgbClr val="FF0000"/>
                </a:solidFill>
                <a:latin typeface="Calibri" panose="020F0502020204030204" pitchFamily="34" charset="0"/>
                <a:ea typeface="Calibri" panose="020F0502020204030204" pitchFamily="34" charset="0"/>
                <a:cs typeface="B Nazanin" panose="00000400000000000000" pitchFamily="2" charset="-78"/>
              </a:rPr>
              <a:t>تولید +</a:t>
            </a:r>
            <a:r>
              <a:rPr lang="fa-IR" sz="2800" dirty="0">
                <a:latin typeface="Calibri" panose="020F0502020204030204" pitchFamily="34" charset="0"/>
                <a:ea typeface="Calibri" panose="020F0502020204030204" pitchFamily="34" charset="0"/>
                <a:cs typeface="B Nazanin" panose="00000400000000000000" pitchFamily="2" charset="-78"/>
              </a:rPr>
              <a:t> : استاندارد کردن شرایط کار یکی از شیوه های افزایش تولید است مطالعه زمان و الگوی حرکتی کار</a:t>
            </a:r>
            <a:endParaRPr lang="en-US" sz="28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800" dirty="0">
                <a:solidFill>
                  <a:srgbClr val="FF0000"/>
                </a:solidFill>
                <a:latin typeface="Calibri" panose="020F0502020204030204" pitchFamily="34" charset="0"/>
                <a:ea typeface="Calibri" panose="020F0502020204030204" pitchFamily="34" charset="0"/>
                <a:cs typeface="B Nazanin" panose="00000400000000000000" pitchFamily="2" charset="-78"/>
              </a:rPr>
              <a:t>کارایی +</a:t>
            </a:r>
            <a:r>
              <a:rPr lang="fa-IR" sz="2800" dirty="0">
                <a:latin typeface="Calibri" panose="020F0502020204030204" pitchFamily="34" charset="0"/>
                <a:ea typeface="Calibri" panose="020F0502020204030204" pitchFamily="34" charset="0"/>
                <a:cs typeface="B Nazanin" panose="00000400000000000000" pitchFamily="2" charset="-78"/>
              </a:rPr>
              <a:t> : مناسب ترین حرکتی که باعث حداکثر کارایی در کمترین زمان می شود استاندارد کردن – روش های کار – کار سنجی و عملیات زائد شناسایی و حذف گردید</a:t>
            </a:r>
            <a:endParaRPr lang="en-US" sz="28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800" dirty="0">
                <a:latin typeface="Calibri" panose="020F0502020204030204" pitchFamily="34" charset="0"/>
                <a:ea typeface="Calibri" panose="020F0502020204030204" pitchFamily="34" charset="0"/>
                <a:cs typeface="B Nazanin" panose="00000400000000000000" pitchFamily="2" charset="-78"/>
              </a:rPr>
              <a:t>برنامه ریزی وظایف روزانه هر یک از کارکنان به نحوی که مبهم نباشد موجب افزایش کارایی می </a:t>
            </a:r>
            <a:r>
              <a:rPr lang="fa-IR" sz="2800" dirty="0" smtClean="0">
                <a:latin typeface="Calibri" panose="020F0502020204030204" pitchFamily="34" charset="0"/>
                <a:ea typeface="Calibri" panose="020F0502020204030204" pitchFamily="34" charset="0"/>
                <a:cs typeface="B Nazanin" panose="00000400000000000000" pitchFamily="2" charset="-78"/>
              </a:rPr>
              <a:t>شود.</a:t>
            </a:r>
            <a:endParaRPr lang="en-US" sz="2800" dirty="0">
              <a:effectLst/>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309372678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25068" y="93973"/>
            <a:ext cx="5170006" cy="750975"/>
          </a:xfrm>
          <a:prstGeom prst="rect">
            <a:avLst/>
          </a:prstGeom>
        </p:spPr>
        <p:txBody>
          <a:bodyPr wrap="none">
            <a:spAutoFit/>
          </a:bodyPr>
          <a:lstStyle/>
          <a:p>
            <a:pPr algn="r" rtl="1">
              <a:lnSpc>
                <a:spcPct val="107000"/>
              </a:lnSpc>
              <a:spcAft>
                <a:spcPts val="800"/>
              </a:spcAft>
            </a:pPr>
            <a:r>
              <a:rPr lang="fa-IR" sz="4000" dirty="0">
                <a:solidFill>
                  <a:srgbClr val="FF0000"/>
                </a:solidFill>
                <a:latin typeface="Calibri" panose="020F0502020204030204" pitchFamily="34" charset="0"/>
                <a:ea typeface="Calibri" panose="020F0502020204030204" pitchFamily="34" charset="0"/>
                <a:cs typeface="B Titr" panose="00000700000000000000" pitchFamily="2" charset="-78"/>
              </a:rPr>
              <a:t>نظریه های کلاسیک مدیریت</a:t>
            </a:r>
            <a:endParaRPr lang="en-US" sz="2000" dirty="0">
              <a:solidFill>
                <a:srgbClr val="FF0000"/>
              </a:solidFill>
              <a:effectLst/>
              <a:latin typeface="Calibri" panose="020F0502020204030204" pitchFamily="34" charset="0"/>
              <a:ea typeface="Calibri" panose="020F0502020204030204" pitchFamily="34" charset="0"/>
              <a:cs typeface="B Titr" panose="00000700000000000000" pitchFamily="2" charset="-78"/>
            </a:endParaRPr>
          </a:p>
        </p:txBody>
      </p:sp>
      <p:sp>
        <p:nvSpPr>
          <p:cNvPr id="4" name="Rectangle 3"/>
          <p:cNvSpPr/>
          <p:nvPr/>
        </p:nvSpPr>
        <p:spPr>
          <a:xfrm>
            <a:off x="-114300" y="963070"/>
            <a:ext cx="9893300" cy="5775940"/>
          </a:xfrm>
          <a:prstGeom prst="rect">
            <a:avLst/>
          </a:prstGeom>
        </p:spPr>
        <p:txBody>
          <a:bodyPr wrap="square">
            <a:spAutoFit/>
          </a:bodyPr>
          <a:lstStyle/>
          <a:p>
            <a:pPr algn="r" rtl="1">
              <a:lnSpc>
                <a:spcPct val="200000"/>
              </a:lnSpc>
              <a:spcAft>
                <a:spcPts val="800"/>
              </a:spcAft>
            </a:pPr>
            <a:r>
              <a:rPr lang="fa-IR" sz="2800" dirty="0">
                <a:latin typeface="Calibri" panose="020F0502020204030204" pitchFamily="34" charset="0"/>
                <a:ea typeface="Calibri" panose="020F0502020204030204" pitchFamily="34" charset="0"/>
                <a:cs typeface="B Nazanin" panose="00000400000000000000" pitchFamily="2" charset="-78"/>
              </a:rPr>
              <a:t>اصول ارئه تیلور :</a:t>
            </a:r>
          </a:p>
          <a:p>
            <a:pPr algn="r" rtl="1">
              <a:lnSpc>
                <a:spcPct val="200000"/>
              </a:lnSpc>
              <a:spcAft>
                <a:spcPts val="800"/>
              </a:spcAft>
            </a:pPr>
            <a:r>
              <a:rPr lang="fa-IR" sz="2800" dirty="0">
                <a:latin typeface="Calibri" panose="020F0502020204030204" pitchFamily="34" charset="0"/>
                <a:ea typeface="Calibri" panose="020F0502020204030204" pitchFamily="34" charset="0"/>
                <a:cs typeface="B Nazanin" panose="00000400000000000000" pitchFamily="2" charset="-78"/>
              </a:rPr>
              <a:t> 1– ایجاد بهترین روش </a:t>
            </a:r>
          </a:p>
          <a:p>
            <a:pPr algn="r" rtl="1">
              <a:lnSpc>
                <a:spcPct val="200000"/>
              </a:lnSpc>
              <a:spcAft>
                <a:spcPts val="800"/>
              </a:spcAft>
            </a:pPr>
            <a:r>
              <a:rPr lang="fa-IR" sz="2800" dirty="0">
                <a:latin typeface="Calibri" panose="020F0502020204030204" pitchFamily="34" charset="0"/>
                <a:ea typeface="Calibri" panose="020F0502020204030204" pitchFamily="34" charset="0"/>
                <a:cs typeface="B Nazanin" panose="00000400000000000000" pitchFamily="2" charset="-78"/>
              </a:rPr>
              <a:t>  2 – انتخاب و پرورش کارگر </a:t>
            </a:r>
            <a:endParaRPr lang="en-US" sz="2800" dirty="0">
              <a:latin typeface="Calibri" panose="020F0502020204030204" pitchFamily="34" charset="0"/>
              <a:ea typeface="Calibri" panose="020F0502020204030204" pitchFamily="34" charset="0"/>
              <a:cs typeface="B Nazanin" panose="00000400000000000000" pitchFamily="2" charset="-78"/>
            </a:endParaRPr>
          </a:p>
          <a:p>
            <a:pPr algn="r" rtl="1">
              <a:lnSpc>
                <a:spcPct val="200000"/>
              </a:lnSpc>
              <a:spcAft>
                <a:spcPts val="800"/>
              </a:spcAft>
            </a:pPr>
            <a:r>
              <a:rPr lang="fa-IR" sz="2800" dirty="0">
                <a:latin typeface="Calibri" panose="020F0502020204030204" pitchFamily="34" charset="0"/>
                <a:ea typeface="Calibri" panose="020F0502020204030204" pitchFamily="34" charset="0"/>
                <a:cs typeface="B Nazanin" panose="00000400000000000000" pitchFamily="2" charset="-78"/>
              </a:rPr>
              <a:t>  3 – تلفیق بهترین روش و بهترین کارگ</a:t>
            </a:r>
          </a:p>
          <a:p>
            <a:pPr algn="r" rtl="1">
              <a:lnSpc>
                <a:spcPct val="200000"/>
              </a:lnSpc>
              <a:spcAft>
                <a:spcPts val="800"/>
              </a:spcAft>
            </a:pPr>
            <a:r>
              <a:rPr lang="fa-IR" sz="2800" dirty="0">
                <a:latin typeface="Calibri" panose="020F0502020204030204" pitchFamily="34" charset="0"/>
                <a:ea typeface="Calibri" panose="020F0502020204030204" pitchFamily="34" charset="0"/>
                <a:cs typeface="B Nazanin" panose="00000400000000000000" pitchFamily="2" charset="-78"/>
              </a:rPr>
              <a:t>    4 – تقسیم کار و همکاری بین مدیر و مجری</a:t>
            </a:r>
            <a:endParaRPr lang="en-US" sz="2800" dirty="0">
              <a:latin typeface="Calibri" panose="020F0502020204030204" pitchFamily="34" charset="0"/>
              <a:ea typeface="Calibri" panose="020F0502020204030204" pitchFamily="34" charset="0"/>
              <a:cs typeface="B Nazanin" panose="00000400000000000000" pitchFamily="2" charset="-78"/>
            </a:endParaRPr>
          </a:p>
          <a:p>
            <a:pPr algn="r" rtl="1">
              <a:lnSpc>
                <a:spcPct val="200000"/>
              </a:lnSpc>
              <a:spcAft>
                <a:spcPts val="800"/>
              </a:spcAft>
            </a:pPr>
            <a:r>
              <a:rPr lang="fa-IR" sz="2800" dirty="0">
                <a:latin typeface="Calibri" panose="020F0502020204030204" pitchFamily="34" charset="0"/>
                <a:ea typeface="Calibri" panose="020F0502020204030204" pitchFamily="34" charset="0"/>
                <a:cs typeface="B Nazanin" panose="00000400000000000000" pitchFamily="2" charset="-78"/>
              </a:rPr>
              <a:t>    5 – تشویق و تنبیه کارگر</a:t>
            </a:r>
            <a:endParaRPr lang="en-US" sz="2800" dirty="0">
              <a:effectLst/>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133077282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25068" y="93973"/>
            <a:ext cx="5170006" cy="750975"/>
          </a:xfrm>
          <a:prstGeom prst="rect">
            <a:avLst/>
          </a:prstGeom>
        </p:spPr>
        <p:txBody>
          <a:bodyPr wrap="none">
            <a:spAutoFit/>
          </a:bodyPr>
          <a:lstStyle/>
          <a:p>
            <a:pPr algn="r" rtl="1">
              <a:lnSpc>
                <a:spcPct val="107000"/>
              </a:lnSpc>
              <a:spcAft>
                <a:spcPts val="800"/>
              </a:spcAft>
            </a:pPr>
            <a:r>
              <a:rPr lang="fa-IR" sz="4000" dirty="0">
                <a:solidFill>
                  <a:srgbClr val="FF0000"/>
                </a:solidFill>
                <a:latin typeface="Calibri" panose="020F0502020204030204" pitchFamily="34" charset="0"/>
                <a:ea typeface="Calibri" panose="020F0502020204030204" pitchFamily="34" charset="0"/>
                <a:cs typeface="B Titr" panose="00000700000000000000" pitchFamily="2" charset="-78"/>
              </a:rPr>
              <a:t>نظریه های کلاسیک مدیریت</a:t>
            </a:r>
            <a:endParaRPr lang="en-US" sz="2000" dirty="0">
              <a:solidFill>
                <a:srgbClr val="FF0000"/>
              </a:solidFill>
              <a:effectLst/>
              <a:latin typeface="Calibri" panose="020F0502020204030204" pitchFamily="34" charset="0"/>
              <a:ea typeface="Calibri" panose="020F0502020204030204" pitchFamily="34" charset="0"/>
              <a:cs typeface="B Titr" panose="00000700000000000000" pitchFamily="2" charset="-78"/>
            </a:endParaRPr>
          </a:p>
        </p:txBody>
      </p:sp>
      <p:sp>
        <p:nvSpPr>
          <p:cNvPr id="4" name="Rectangle 3"/>
          <p:cNvSpPr/>
          <p:nvPr/>
        </p:nvSpPr>
        <p:spPr>
          <a:xfrm>
            <a:off x="0" y="844948"/>
            <a:ext cx="9588500" cy="6278642"/>
          </a:xfrm>
          <a:prstGeom prst="rect">
            <a:avLst/>
          </a:prstGeom>
        </p:spPr>
        <p:txBody>
          <a:bodyPr wrap="square">
            <a:spAutoFit/>
          </a:bodyPr>
          <a:lstStyle/>
          <a:p>
            <a:pPr algn="just" rtl="1">
              <a:lnSpc>
                <a:spcPct val="150000"/>
              </a:lnSpc>
              <a:spcAft>
                <a:spcPts val="800"/>
              </a:spcAft>
            </a:pPr>
            <a:r>
              <a:rPr lang="fa-IR" sz="2800" dirty="0">
                <a:latin typeface="Calibri" panose="020F0502020204030204" pitchFamily="34" charset="0"/>
                <a:ea typeface="Calibri" panose="020F0502020204030204" pitchFamily="34" charset="0"/>
                <a:cs typeface="B Nazanin" panose="00000400000000000000" pitchFamily="2" charset="-78"/>
              </a:rPr>
              <a:t>3 – بروکراسی ماکس و بر :</a:t>
            </a:r>
            <a:endParaRPr lang="en-US" sz="28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بروکراسی یعنی نامه نگاری و طی کردن سلسله مراتب در سازمان</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ظاهرآ به نظر می آید وقت گیر است ولی ثابت شده که بروکراس باعث دقت در عمل و سرعت در کار و یکنواختی در سازمان به جای سلیقه شخصی تنها در قلمرو وظایف کارکنان اجرا خواهد شد</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مهمترین ویژگی های بروکسی و بر</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1 – سلسله مراتب روشنی برای ادارات وجود دارد</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2 – وظایف ادارات به روشنی تعیین می شود </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3 – برای اجرای وظایف محوله باید پرسنل از تخصیص کافی برخوردار باشند</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4 – یک سری فعالیت های سازمانی می بایست بر اساس تدوین مجموعه ای از مقررات و آئین نامه ها مشخص شود </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5 – به وسیله مجموعه قوانین تدوین شده اعضای سازمانی به اطاعت وا داشته می </a:t>
            </a:r>
            <a:r>
              <a:rPr lang="fa-IR" sz="2000" dirty="0" smtClean="0">
                <a:latin typeface="Calibri" panose="020F0502020204030204" pitchFamily="34" charset="0"/>
                <a:ea typeface="Calibri" panose="020F0502020204030204" pitchFamily="34" charset="0"/>
                <a:cs typeface="B Nazanin" panose="00000400000000000000" pitchFamily="2" charset="-78"/>
              </a:rPr>
              <a:t>شوند.</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 </a:t>
            </a:r>
            <a:endParaRPr lang="en-US" sz="2000" dirty="0">
              <a:effectLst/>
              <a:latin typeface="Calibri" panose="020F0502020204030204" pitchFamily="34" charset="0"/>
              <a:ea typeface="Calibri" panose="020F0502020204030204" pitchFamily="34" charset="0"/>
              <a:cs typeface="B Nazanin" panose="00000400000000000000" pitchFamily="2" charset="-78"/>
            </a:endParaRPr>
          </a:p>
        </p:txBody>
      </p:sp>
      <p:sp>
        <p:nvSpPr>
          <p:cNvPr id="5" name="Double Brace 4"/>
          <p:cNvSpPr/>
          <p:nvPr/>
        </p:nvSpPr>
        <p:spPr>
          <a:xfrm>
            <a:off x="177800" y="3390900"/>
            <a:ext cx="10147300" cy="2438400"/>
          </a:xfrm>
          <a:prstGeom prst="bracePair">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6121881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48B88D5B-9D00-496D-9D6A-7B1317E103B8}"/>
              </a:ext>
            </a:extLst>
          </p:cNvPr>
          <p:cNvSpPr/>
          <p:nvPr/>
        </p:nvSpPr>
        <p:spPr>
          <a:xfrm>
            <a:off x="962025" y="312834"/>
            <a:ext cx="8524875" cy="5796459"/>
          </a:xfrm>
          <a:prstGeom prst="rect">
            <a:avLst/>
          </a:prstGeom>
        </p:spPr>
        <p:txBody>
          <a:bodyPr wrap="square">
            <a:spAutoFit/>
          </a:bodyPr>
          <a:lstStyle/>
          <a:p>
            <a:pPr algn="just" rtl="1">
              <a:lnSpc>
                <a:spcPct val="200000"/>
              </a:lnSpc>
              <a:spcAft>
                <a:spcPts val="800"/>
              </a:spcAft>
            </a:pPr>
            <a:r>
              <a:rPr lang="fa-IR" sz="3200" b="1" dirty="0">
                <a:solidFill>
                  <a:srgbClr val="FF0000"/>
                </a:solidFill>
                <a:latin typeface="Calibri" panose="020F0502020204030204" pitchFamily="34" charset="0"/>
                <a:ea typeface="Calibri" panose="020F0502020204030204" pitchFamily="34" charset="0"/>
                <a:cs typeface="B Nazanin" panose="00000400000000000000" pitchFamily="2" charset="-78"/>
              </a:rPr>
              <a:t>انواع روش های برنامه </a:t>
            </a:r>
            <a:r>
              <a:rPr lang="fa-IR" sz="32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ریزی و کاربرد انها در تربیت بدنی </a:t>
            </a:r>
            <a:endParaRPr lang="en-US" sz="3200" b="1"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400" dirty="0">
                <a:solidFill>
                  <a:srgbClr val="FF0000"/>
                </a:solidFill>
                <a:latin typeface="Calibri" panose="020F0502020204030204" pitchFamily="34" charset="0"/>
                <a:ea typeface="Calibri" panose="020F0502020204030204" pitchFamily="34" charset="0"/>
                <a:cs typeface="B Nazanin" panose="00000400000000000000" pitchFamily="2" charset="-78"/>
              </a:rPr>
              <a:t>انواع برنامه ریزی بر اساس کلی بودن و سطوح مدیریتی </a:t>
            </a:r>
            <a:r>
              <a:rPr lang="fa-IR" sz="2000" dirty="0">
                <a:solidFill>
                  <a:srgbClr val="FF0000"/>
                </a:solidFill>
                <a:latin typeface="Calibri" panose="020F0502020204030204" pitchFamily="34" charset="0"/>
                <a:ea typeface="Calibri" panose="020F0502020204030204" pitchFamily="34" charset="0"/>
                <a:cs typeface="B Nazanin" panose="00000400000000000000" pitchFamily="2" charset="-78"/>
              </a:rPr>
              <a:t>:</a:t>
            </a:r>
            <a:endParaRPr lang="en-US" sz="2000"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1 – برنامه ریزی  راهبردی یا جامع : گونه ای از برنامه ریزی است که درآن تدوین و پیشنهاد استراتژی و هدف برای سازمان مطرح است این برنامه ریزی به اهداف کلی و برنامه های کلان سازمان مربوط می شود </a:t>
            </a:r>
            <a:r>
              <a:rPr lang="fa-IR" sz="2000" dirty="0" smtClean="0">
                <a:latin typeface="Calibri" panose="020F0502020204030204" pitchFamily="34" charset="0"/>
                <a:ea typeface="Calibri" panose="020F0502020204030204" pitchFamily="34" charset="0"/>
                <a:cs typeface="B Nazanin" panose="00000400000000000000" pitchFamily="2" charset="-78"/>
              </a:rPr>
              <a:t>.</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2 – برنامه ریزی کلی یا تاکتیکی : در آن اهداف ویژه برای واحد های مختلف و شیوه های اجرای برنامه راهبردی مرحله بندی می شود این برنامه به تخصیص منابع مادی و نیروی انسانی مربوط می </a:t>
            </a:r>
            <a:r>
              <a:rPr lang="fa-IR" sz="2000" dirty="0" smtClean="0">
                <a:latin typeface="Calibri" panose="020F0502020204030204" pitchFamily="34" charset="0"/>
                <a:ea typeface="Calibri" panose="020F0502020204030204" pitchFamily="34" charset="0"/>
                <a:cs typeface="B Nazanin" panose="00000400000000000000" pitchFamily="2" charset="-78"/>
              </a:rPr>
              <a:t>شود.</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3 – برنامه ریزی عملیاتی : در آن تبدیل اهداف به محتوی و زمان بندی آن مطرح می شود این برنامه ریزی به اجراها و فعالیت های جاری و روزانه در سازمان مربوط می </a:t>
            </a:r>
            <a:r>
              <a:rPr lang="fa-IR" sz="2000" dirty="0" smtClean="0">
                <a:latin typeface="Calibri" panose="020F0502020204030204" pitchFamily="34" charset="0"/>
                <a:ea typeface="Calibri" panose="020F0502020204030204" pitchFamily="34" charset="0"/>
                <a:cs typeface="B Nazanin" panose="00000400000000000000" pitchFamily="2" charset="-78"/>
              </a:rPr>
              <a:t>شود.</a:t>
            </a:r>
            <a:endParaRPr lang="en-US" sz="20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22427148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37637FCB-E5E4-4237-BF49-7D9E3983E3B4}"/>
              </a:ext>
            </a:extLst>
          </p:cNvPr>
          <p:cNvSpPr/>
          <p:nvPr/>
        </p:nvSpPr>
        <p:spPr>
          <a:xfrm>
            <a:off x="790575" y="778324"/>
            <a:ext cx="8810625" cy="4934684"/>
          </a:xfrm>
          <a:prstGeom prst="rect">
            <a:avLst/>
          </a:prstGeom>
        </p:spPr>
        <p:txBody>
          <a:bodyPr wrap="square">
            <a:spAutoFit/>
          </a:bodyPr>
          <a:lstStyle/>
          <a:p>
            <a:pPr algn="r" rtl="1">
              <a:lnSpc>
                <a:spcPct val="200000"/>
              </a:lnSpc>
              <a:spcAft>
                <a:spcPts val="800"/>
              </a:spcAft>
            </a:pPr>
            <a:r>
              <a:rPr lang="fa-IR" sz="3200" dirty="0">
                <a:solidFill>
                  <a:srgbClr val="FF0000"/>
                </a:solidFill>
                <a:latin typeface="Calibri" panose="020F0502020204030204" pitchFamily="34" charset="0"/>
                <a:ea typeface="Calibri" panose="020F0502020204030204" pitchFamily="34" charset="0"/>
                <a:cs typeface="B Nazanin" panose="00000400000000000000" pitchFamily="2" charset="-78"/>
              </a:rPr>
              <a:t>انواع برنامه ریزی بر اساس زمان :</a:t>
            </a:r>
            <a:endParaRPr lang="en-US" sz="3200"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r" rtl="1">
              <a:lnSpc>
                <a:spcPct val="200000"/>
              </a:lnSpc>
              <a:spcAft>
                <a:spcPts val="800"/>
              </a:spcAft>
            </a:pPr>
            <a:r>
              <a:rPr lang="fa-IR" sz="2400" dirty="0">
                <a:latin typeface="Calibri" panose="020F0502020204030204" pitchFamily="34" charset="0"/>
                <a:ea typeface="Calibri" panose="020F0502020204030204" pitchFamily="34" charset="0"/>
                <a:cs typeface="B Nazanin" panose="00000400000000000000" pitchFamily="2" charset="-78"/>
              </a:rPr>
              <a:t>1</a:t>
            </a:r>
            <a:r>
              <a:rPr lang="fa-IR" sz="2800" dirty="0">
                <a:latin typeface="Calibri" panose="020F0502020204030204" pitchFamily="34" charset="0"/>
                <a:ea typeface="Calibri" panose="020F0502020204030204" pitchFamily="34" charset="0"/>
                <a:cs typeface="B Nazanin" panose="00000400000000000000" pitchFamily="2" charset="-78"/>
              </a:rPr>
              <a:t> – برنامه ریزی دراز مدت : که معمولا 1 تا 5 سال است</a:t>
            </a:r>
            <a:endParaRPr lang="en-US" sz="2800" dirty="0">
              <a:latin typeface="Calibri" panose="020F0502020204030204" pitchFamily="34" charset="0"/>
              <a:ea typeface="Calibri" panose="020F0502020204030204" pitchFamily="34" charset="0"/>
              <a:cs typeface="B Nazanin" panose="00000400000000000000" pitchFamily="2" charset="-78"/>
            </a:endParaRPr>
          </a:p>
          <a:p>
            <a:pPr algn="r" rtl="1">
              <a:lnSpc>
                <a:spcPct val="200000"/>
              </a:lnSpc>
              <a:spcAft>
                <a:spcPts val="800"/>
              </a:spcAft>
            </a:pPr>
            <a:r>
              <a:rPr lang="fa-IR" sz="2800" dirty="0">
                <a:latin typeface="Calibri" panose="020F0502020204030204" pitchFamily="34" charset="0"/>
                <a:ea typeface="Calibri" panose="020F0502020204030204" pitchFamily="34" charset="0"/>
                <a:cs typeface="B Nazanin" panose="00000400000000000000" pitchFamily="2" charset="-78"/>
              </a:rPr>
              <a:t>2 – برنامه ریزی میان مدت : که معمولا یک سال</a:t>
            </a:r>
            <a:endParaRPr lang="en-US" sz="2800" dirty="0">
              <a:latin typeface="Calibri" panose="020F0502020204030204" pitchFamily="34" charset="0"/>
              <a:ea typeface="Calibri" panose="020F0502020204030204" pitchFamily="34" charset="0"/>
              <a:cs typeface="B Nazanin" panose="00000400000000000000" pitchFamily="2" charset="-78"/>
            </a:endParaRPr>
          </a:p>
          <a:p>
            <a:pPr algn="r" rtl="1">
              <a:lnSpc>
                <a:spcPct val="200000"/>
              </a:lnSpc>
              <a:spcAft>
                <a:spcPts val="800"/>
              </a:spcAft>
            </a:pPr>
            <a:r>
              <a:rPr lang="fa-IR" sz="2800" dirty="0">
                <a:latin typeface="Calibri" panose="020F0502020204030204" pitchFamily="34" charset="0"/>
                <a:ea typeface="Calibri" panose="020F0502020204030204" pitchFamily="34" charset="0"/>
                <a:cs typeface="B Nazanin" panose="00000400000000000000" pitchFamily="2" charset="-78"/>
              </a:rPr>
              <a:t>3 – برنامه ریزی کوتاه مدت : که معمولا کمتر از یک سال است</a:t>
            </a:r>
            <a:endParaRPr lang="en-US" sz="2800" dirty="0">
              <a:latin typeface="Calibri" panose="020F0502020204030204" pitchFamily="34" charset="0"/>
              <a:ea typeface="Calibri" panose="020F0502020204030204" pitchFamily="34" charset="0"/>
              <a:cs typeface="B Nazanin" panose="00000400000000000000" pitchFamily="2" charset="-78"/>
            </a:endParaRPr>
          </a:p>
          <a:p>
            <a:pPr algn="r" rtl="1">
              <a:lnSpc>
                <a:spcPct val="200000"/>
              </a:lnSpc>
            </a:pPr>
            <a:r>
              <a:rPr lang="fa-IR" sz="2800" dirty="0">
                <a:latin typeface="Calibri" panose="020F0502020204030204" pitchFamily="34" charset="0"/>
                <a:ea typeface="Calibri" panose="020F0502020204030204" pitchFamily="34" charset="0"/>
                <a:cs typeface="B Nazanin" panose="00000400000000000000" pitchFamily="2" charset="-78"/>
              </a:rPr>
              <a:t>4 – برنامه ریزی جاری : روزانه و هفتگی است</a:t>
            </a:r>
            <a:endParaRPr lang="fa-IR" sz="2800" dirty="0">
              <a:cs typeface="B Nazanin" panose="00000400000000000000" pitchFamily="2" charset="-78"/>
            </a:endParaRPr>
          </a:p>
        </p:txBody>
      </p:sp>
    </p:spTree>
    <p:extLst>
      <p:ext uri="{BB962C8B-B14F-4D97-AF65-F5344CB8AC3E}">
        <p14:creationId xmlns:p14="http://schemas.microsoft.com/office/powerpoint/2010/main" val="248662184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7F5D39E2-E0ED-48F1-AF90-92B385DE4258}"/>
              </a:ext>
            </a:extLst>
          </p:cNvPr>
          <p:cNvSpPr/>
          <p:nvPr/>
        </p:nvSpPr>
        <p:spPr>
          <a:xfrm>
            <a:off x="2514600" y="0"/>
            <a:ext cx="5838825" cy="5832366"/>
          </a:xfrm>
          <a:prstGeom prst="rect">
            <a:avLst/>
          </a:prstGeom>
        </p:spPr>
        <p:txBody>
          <a:bodyPr wrap="square">
            <a:spAutoFit/>
          </a:bodyPr>
          <a:lstStyle/>
          <a:p>
            <a:pPr lvl="0" algn="ctr" rtl="1">
              <a:lnSpc>
                <a:spcPct val="200000"/>
              </a:lnSpc>
              <a:spcAft>
                <a:spcPts val="1000"/>
              </a:spcAft>
            </a:pPr>
            <a:r>
              <a:rPr lang="fa-IR" sz="2400" b="1" dirty="0">
                <a:solidFill>
                  <a:prstClr val="black"/>
                </a:solidFill>
                <a:latin typeface="IranNastaliq" panose="02020505000000020003" pitchFamily="18" charset="0"/>
                <a:ea typeface="Calibri" panose="020F0502020204030204" pitchFamily="34" charset="0"/>
                <a:cs typeface="B Nazanin" panose="00000400000000000000" pitchFamily="2" charset="-78"/>
              </a:rPr>
              <a:t>دانشکده فنی حرفه ای امام علی ( ع )</a:t>
            </a:r>
            <a:endParaRPr lang="en-US" sz="1600" dirty="0">
              <a:solidFill>
                <a:prstClr val="black"/>
              </a:solidFill>
              <a:latin typeface="Calibri" panose="020F0502020204030204" pitchFamily="34" charset="0"/>
              <a:ea typeface="Calibri" panose="020F0502020204030204" pitchFamily="34" charset="0"/>
              <a:cs typeface="B Nazanin" panose="00000400000000000000" pitchFamily="2" charset="-78"/>
            </a:endParaRPr>
          </a:p>
          <a:p>
            <a:pPr lvl="0" algn="ctr" rtl="1">
              <a:lnSpc>
                <a:spcPct val="150000"/>
              </a:lnSpc>
              <a:spcAft>
                <a:spcPts val="1000"/>
              </a:spcAft>
            </a:pPr>
            <a:r>
              <a:rPr lang="fa-IR" sz="4000" dirty="0" smtClean="0">
                <a:solidFill>
                  <a:prstClr val="black"/>
                </a:solidFill>
                <a:latin typeface="Calibri" panose="020F0502020204030204" pitchFamily="34" charset="0"/>
                <a:ea typeface="Calibri" panose="020F0502020204030204" pitchFamily="34" charset="0"/>
                <a:cs typeface="B Nazanin" panose="00000400000000000000" pitchFamily="2" charset="-78"/>
              </a:rPr>
              <a:t>نام درس :                            </a:t>
            </a:r>
            <a:r>
              <a:rPr lang="fa-IR" sz="4000" dirty="0" smtClean="0">
                <a:solidFill>
                  <a:prstClr val="black"/>
                </a:solidFill>
                <a:latin typeface="Calibri" panose="020F0502020204030204" pitchFamily="34" charset="0"/>
                <a:ea typeface="Calibri" panose="020F0502020204030204" pitchFamily="34" charset="0"/>
                <a:cs typeface="B Nazanin" panose="00000400000000000000" pitchFamily="2" charset="-78"/>
              </a:rPr>
              <a:t>مبانی </a:t>
            </a:r>
            <a:r>
              <a:rPr lang="fa-IR" sz="4000" dirty="0">
                <a:solidFill>
                  <a:prstClr val="black"/>
                </a:solidFill>
                <a:latin typeface="Calibri" panose="020F0502020204030204" pitchFamily="34" charset="0"/>
                <a:ea typeface="Calibri" panose="020F0502020204030204" pitchFamily="34" charset="0"/>
                <a:cs typeface="B Nazanin" panose="00000400000000000000" pitchFamily="2" charset="-78"/>
              </a:rPr>
              <a:t>مدیریت، سازمان دهی و برنامه ریزی در تربیت بدنی و ورزش</a:t>
            </a:r>
            <a:endParaRPr lang="en-US" sz="4000" dirty="0">
              <a:solidFill>
                <a:prstClr val="black"/>
              </a:solidFill>
              <a:latin typeface="Calibri" panose="020F0502020204030204" pitchFamily="34" charset="0"/>
              <a:ea typeface="Calibri" panose="020F0502020204030204" pitchFamily="34" charset="0"/>
              <a:cs typeface="B Nazanin" panose="00000400000000000000" pitchFamily="2" charset="-78"/>
            </a:endParaRPr>
          </a:p>
          <a:p>
            <a:pPr lvl="0" algn="ctr" rtl="1">
              <a:lnSpc>
                <a:spcPct val="150000"/>
              </a:lnSpc>
              <a:spcAft>
                <a:spcPts val="1000"/>
              </a:spcAft>
            </a:pPr>
            <a:r>
              <a:rPr lang="fa-IR" sz="4000" dirty="0" smtClean="0">
                <a:solidFill>
                  <a:prstClr val="black"/>
                </a:solidFill>
                <a:latin typeface="Calibri" panose="020F0502020204030204" pitchFamily="34" charset="0"/>
                <a:ea typeface="Calibri" panose="020F0502020204030204" pitchFamily="34" charset="0"/>
                <a:cs typeface="B Nazanin" panose="00000400000000000000" pitchFamily="2" charset="-78"/>
              </a:rPr>
              <a:t>آراد </a:t>
            </a:r>
            <a:r>
              <a:rPr lang="fa-IR" sz="4000" dirty="0">
                <a:solidFill>
                  <a:prstClr val="black"/>
                </a:solidFill>
                <a:latin typeface="Calibri" panose="020F0502020204030204" pitchFamily="34" charset="0"/>
                <a:ea typeface="Calibri" panose="020F0502020204030204" pitchFamily="34" charset="0"/>
                <a:cs typeface="B Nazanin" panose="00000400000000000000" pitchFamily="2" charset="-78"/>
              </a:rPr>
              <a:t>سلیمان پور</a:t>
            </a:r>
            <a:endParaRPr lang="en-US" sz="4000" dirty="0">
              <a:solidFill>
                <a:prstClr val="black"/>
              </a:solidFill>
              <a:latin typeface="Calibri" panose="020F0502020204030204" pitchFamily="34" charset="0"/>
              <a:ea typeface="Calibri" panose="020F0502020204030204" pitchFamily="34" charset="0"/>
              <a:cs typeface="B Nazanin" panose="00000400000000000000" pitchFamily="2" charset="-78"/>
            </a:endParaRPr>
          </a:p>
          <a:p>
            <a:pPr lvl="0" algn="ctr" rtl="1">
              <a:lnSpc>
                <a:spcPct val="150000"/>
              </a:lnSpc>
              <a:spcAft>
                <a:spcPts val="1000"/>
              </a:spcAft>
            </a:pPr>
            <a:r>
              <a:rPr lang="fa-IR" sz="4000" dirty="0" err="1">
                <a:solidFill>
                  <a:prstClr val="black"/>
                </a:solidFill>
                <a:latin typeface="Calibri" panose="020F0502020204030204" pitchFamily="34" charset="0"/>
                <a:ea typeface="Calibri" panose="020F0502020204030204" pitchFamily="34" charset="0"/>
                <a:cs typeface="B Nazanin" panose="00000400000000000000" pitchFamily="2" charset="-78"/>
              </a:rPr>
              <a:t>مقطع:کارشناسی</a:t>
            </a:r>
            <a:endParaRPr lang="en-US" sz="4000" dirty="0">
              <a:solidFill>
                <a:prstClr val="black"/>
              </a:solidFill>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217548227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A3F9A43-0C6D-444E-95FF-D566FF186670}"/>
              </a:ext>
            </a:extLst>
          </p:cNvPr>
          <p:cNvSpPr/>
          <p:nvPr/>
        </p:nvSpPr>
        <p:spPr>
          <a:xfrm>
            <a:off x="828675" y="247253"/>
            <a:ext cx="8848725" cy="6894195"/>
          </a:xfrm>
          <a:prstGeom prst="rect">
            <a:avLst/>
          </a:prstGeom>
        </p:spPr>
        <p:txBody>
          <a:bodyPr wrap="square">
            <a:spAutoFit/>
          </a:bodyPr>
          <a:lstStyle/>
          <a:p>
            <a:pPr algn="just" rtl="1">
              <a:lnSpc>
                <a:spcPct val="150000"/>
              </a:lnSpc>
              <a:spcAft>
                <a:spcPts val="800"/>
              </a:spcAft>
            </a:pPr>
            <a:r>
              <a:rPr lang="fa-IR" sz="2400" dirty="0">
                <a:solidFill>
                  <a:srgbClr val="FF0000"/>
                </a:solidFill>
                <a:latin typeface="Calibri" panose="020F0502020204030204" pitchFamily="34" charset="0"/>
                <a:ea typeface="Calibri" panose="020F0502020204030204" pitchFamily="34" charset="0"/>
                <a:cs typeface="B Nazanin" panose="00000400000000000000" pitchFamily="2" charset="-78"/>
              </a:rPr>
              <a:t>انواع برنامه ریزی بر اساس گستردگی و دامنه عمل :</a:t>
            </a:r>
            <a:endParaRPr lang="en-US" sz="2400"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000" dirty="0">
                <a:solidFill>
                  <a:srgbClr val="FF0000"/>
                </a:solidFill>
                <a:latin typeface="Calibri" panose="020F0502020204030204" pitchFamily="34" charset="0"/>
                <a:ea typeface="Calibri" panose="020F0502020204030204" pitchFamily="34" charset="0"/>
                <a:cs typeface="B Nazanin" panose="00000400000000000000" pitchFamily="2" charset="-78"/>
              </a:rPr>
              <a:t>1 – برنامه ریزی کلان یا ملی </a:t>
            </a:r>
            <a:r>
              <a:rPr lang="fa-IR" sz="2000" dirty="0">
                <a:latin typeface="Calibri" panose="020F0502020204030204" pitchFamily="34" charset="0"/>
                <a:ea typeface="Calibri" panose="020F0502020204030204" pitchFamily="34" charset="0"/>
                <a:cs typeface="B Nazanin" panose="00000400000000000000" pitchFamily="2" charset="-78"/>
              </a:rPr>
              <a:t>: برنامه ریزی برای مثال یک کشور گفته می شود برنامه ریزی نظام آموزش وزارت آموزش و پرورش</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000" dirty="0">
                <a:solidFill>
                  <a:srgbClr val="FF0000"/>
                </a:solidFill>
                <a:latin typeface="Calibri" panose="020F0502020204030204" pitchFamily="34" charset="0"/>
                <a:ea typeface="Calibri" panose="020F0502020204030204" pitchFamily="34" charset="0"/>
                <a:cs typeface="B Nazanin" panose="00000400000000000000" pitchFamily="2" charset="-78"/>
              </a:rPr>
              <a:t>2 – برنامه ریزی میانی </a:t>
            </a:r>
            <a:r>
              <a:rPr lang="fa-IR" sz="2000" dirty="0">
                <a:latin typeface="Calibri" panose="020F0502020204030204" pitchFamily="34" charset="0"/>
                <a:ea typeface="Calibri" panose="020F0502020204030204" pitchFamily="34" charset="0"/>
                <a:cs typeface="B Nazanin" panose="00000400000000000000" pitchFamily="2" charset="-78"/>
              </a:rPr>
              <a:t>: به برنامه ریزی برای حوزه معین و متوسط گفته می شود مثل برنامه ریزی برای استان یا شهر ها </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000" dirty="0">
                <a:solidFill>
                  <a:srgbClr val="FF0000"/>
                </a:solidFill>
                <a:latin typeface="Calibri" panose="020F0502020204030204" pitchFamily="34" charset="0"/>
                <a:ea typeface="Calibri" panose="020F0502020204030204" pitchFamily="34" charset="0"/>
                <a:cs typeface="B Nazanin" panose="00000400000000000000" pitchFamily="2" charset="-78"/>
              </a:rPr>
              <a:t>3 – برنامه ریزی خرد </a:t>
            </a:r>
            <a:r>
              <a:rPr lang="fa-IR" sz="2000" dirty="0">
                <a:latin typeface="Calibri" panose="020F0502020204030204" pitchFamily="34" charset="0"/>
                <a:ea typeface="Calibri" panose="020F0502020204030204" pitchFamily="34" charset="0"/>
                <a:cs typeface="B Nazanin" panose="00000400000000000000" pitchFamily="2" charset="-78"/>
              </a:rPr>
              <a:t>: به برنامه ریزی برای حوزه معین و کوچک گفته می شود مثل برنامه ریزی چند واحد آموزشی از قبیل موسسات آموزشی در منطقه یا بخش یا روستا </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000" dirty="0">
                <a:solidFill>
                  <a:srgbClr val="FF0000"/>
                </a:solidFill>
                <a:latin typeface="Calibri" panose="020F0502020204030204" pitchFamily="34" charset="0"/>
                <a:ea typeface="Calibri" panose="020F0502020204030204" pitchFamily="34" charset="0"/>
                <a:cs typeface="B Nazanin" panose="00000400000000000000" pitchFamily="2" charset="-78"/>
              </a:rPr>
              <a:t>4 – برنامه ریزی موسسه ای </a:t>
            </a:r>
            <a:r>
              <a:rPr lang="fa-IR" sz="2000" dirty="0">
                <a:latin typeface="Calibri" panose="020F0502020204030204" pitchFamily="34" charset="0"/>
                <a:ea typeface="Calibri" panose="020F0502020204030204" pitchFamily="34" charset="0"/>
                <a:cs typeface="B Nazanin" panose="00000400000000000000" pitchFamily="2" charset="-78"/>
              </a:rPr>
              <a:t>: برنامه ریزی برای یک واحد سازمانی گفته می شود مثل برنامه ریزی یک واحد آموزشی است از قبیل یک دانشگاه یا یک دبیرستان</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000" dirty="0">
                <a:solidFill>
                  <a:srgbClr val="FF0000"/>
                </a:solidFill>
                <a:latin typeface="Calibri" panose="020F0502020204030204" pitchFamily="34" charset="0"/>
                <a:ea typeface="Calibri" panose="020F0502020204030204" pitchFamily="34" charset="0"/>
                <a:cs typeface="B Nazanin" panose="00000400000000000000" pitchFamily="2" charset="-78"/>
              </a:rPr>
              <a:t>5 – برنامه ریزی درون موسسه ای </a:t>
            </a:r>
            <a:r>
              <a:rPr lang="fa-IR" sz="2000" dirty="0">
                <a:latin typeface="Calibri" panose="020F0502020204030204" pitchFamily="34" charset="0"/>
                <a:ea typeface="Calibri" panose="020F0502020204030204" pitchFamily="34" charset="0"/>
                <a:cs typeface="B Nazanin" panose="00000400000000000000" pitchFamily="2" charset="-78"/>
              </a:rPr>
              <a:t>: برنامه ریزی برای واحد داخل سازمان گفته می شود مثل برنامه ریزی گروه های آموزشی</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000" dirty="0">
                <a:solidFill>
                  <a:srgbClr val="FF0000"/>
                </a:solidFill>
                <a:latin typeface="Calibri" panose="020F0502020204030204" pitchFamily="34" charset="0"/>
                <a:ea typeface="Calibri" panose="020F0502020204030204" pitchFamily="34" charset="0"/>
                <a:cs typeface="B Nazanin" panose="00000400000000000000" pitchFamily="2" charset="-78"/>
              </a:rPr>
              <a:t>6 – برنامه ریزی فرد </a:t>
            </a:r>
            <a:r>
              <a:rPr lang="fa-IR" sz="2000" dirty="0">
                <a:latin typeface="Calibri" panose="020F0502020204030204" pitchFamily="34" charset="0"/>
                <a:ea typeface="Calibri" panose="020F0502020204030204" pitchFamily="34" charset="0"/>
                <a:cs typeface="B Nazanin" panose="00000400000000000000" pitchFamily="2" charset="-78"/>
              </a:rPr>
              <a:t>: به برنامه ریزی برای یک واحد سازمان گفته می شود مثل برنامه ریزی توسط معلم برای کلاس درس </a:t>
            </a:r>
            <a:r>
              <a:rPr lang="fa-IR" sz="2000" dirty="0" smtClean="0">
                <a:latin typeface="Calibri" panose="020F0502020204030204" pitchFamily="34" charset="0"/>
                <a:ea typeface="Calibri" panose="020F0502020204030204" pitchFamily="34" charset="0"/>
                <a:cs typeface="B Nazanin" panose="00000400000000000000" pitchFamily="2" charset="-78"/>
              </a:rPr>
              <a:t>خودش.</a:t>
            </a:r>
            <a:endParaRPr lang="en-US" sz="20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114633038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C0DE32B5-412D-4422-8D20-0D9C6A18C725}"/>
              </a:ext>
            </a:extLst>
          </p:cNvPr>
          <p:cNvSpPr/>
          <p:nvPr/>
        </p:nvSpPr>
        <p:spPr>
          <a:xfrm>
            <a:off x="942975" y="587823"/>
            <a:ext cx="8724900" cy="4934684"/>
          </a:xfrm>
          <a:prstGeom prst="rect">
            <a:avLst/>
          </a:prstGeom>
        </p:spPr>
        <p:txBody>
          <a:bodyPr wrap="square">
            <a:spAutoFit/>
          </a:bodyPr>
          <a:lstStyle/>
          <a:p>
            <a:pPr algn="just" rtl="1">
              <a:lnSpc>
                <a:spcPct val="200000"/>
              </a:lnSpc>
              <a:spcAft>
                <a:spcPts val="800"/>
              </a:spcAft>
            </a:pPr>
            <a:r>
              <a:rPr lang="fa-IR" sz="3200" dirty="0">
                <a:solidFill>
                  <a:srgbClr val="FF0000"/>
                </a:solidFill>
                <a:latin typeface="Calibri" panose="020F0502020204030204" pitchFamily="34" charset="0"/>
                <a:ea typeface="Calibri" panose="020F0502020204030204" pitchFamily="34" charset="0"/>
                <a:cs typeface="B Nazanin" panose="00000400000000000000" pitchFamily="2" charset="-78"/>
              </a:rPr>
              <a:t>انواع برنامه ریزی بر اساس منطقه جغرافیایی </a:t>
            </a:r>
            <a:r>
              <a:rPr lang="fa-IR" sz="2800" dirty="0">
                <a:solidFill>
                  <a:srgbClr val="FF0000"/>
                </a:solidFill>
                <a:latin typeface="Calibri" panose="020F0502020204030204" pitchFamily="34" charset="0"/>
                <a:ea typeface="Calibri" panose="020F0502020204030204" pitchFamily="34" charset="0"/>
                <a:cs typeface="B Nazanin" panose="00000400000000000000" pitchFamily="2" charset="-78"/>
              </a:rPr>
              <a:t>:</a:t>
            </a:r>
            <a:endParaRPr lang="en-US" sz="2800"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800" dirty="0">
                <a:latin typeface="Calibri" panose="020F0502020204030204" pitchFamily="34" charset="0"/>
                <a:ea typeface="Calibri" panose="020F0502020204030204" pitchFamily="34" charset="0"/>
                <a:cs typeface="B Nazanin" panose="00000400000000000000" pitchFamily="2" charset="-78"/>
              </a:rPr>
              <a:t>1 – جهانی : در سطح جهانی انجام می شود مثل برگزاری مسابقات جهانی </a:t>
            </a:r>
            <a:endParaRPr lang="en-US" sz="28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800" dirty="0">
                <a:latin typeface="Calibri" panose="020F0502020204030204" pitchFamily="34" charset="0"/>
                <a:ea typeface="Calibri" panose="020F0502020204030204" pitchFamily="34" charset="0"/>
                <a:cs typeface="B Nazanin" panose="00000400000000000000" pitchFamily="2" charset="-78"/>
              </a:rPr>
              <a:t>2 – بین </a:t>
            </a:r>
            <a:r>
              <a:rPr lang="fa-IR" sz="2800" dirty="0" err="1">
                <a:latin typeface="Calibri" panose="020F0502020204030204" pitchFamily="34" charset="0"/>
                <a:ea typeface="Calibri" panose="020F0502020204030204" pitchFamily="34" charset="0"/>
                <a:cs typeface="B Nazanin" panose="00000400000000000000" pitchFamily="2" charset="-78"/>
              </a:rPr>
              <a:t>المللی</a:t>
            </a:r>
            <a:r>
              <a:rPr lang="fa-IR" sz="2800" dirty="0">
                <a:latin typeface="Calibri" panose="020F0502020204030204" pitchFamily="34" charset="0"/>
                <a:ea typeface="Calibri" panose="020F0502020204030204" pitchFamily="34" charset="0"/>
                <a:cs typeface="B Nazanin" panose="00000400000000000000" pitchFamily="2" charset="-78"/>
              </a:rPr>
              <a:t> و منطقه ای : برگزاری مسابقات منطقه خاور میانه و بین </a:t>
            </a:r>
            <a:r>
              <a:rPr lang="fa-IR" sz="2800" dirty="0" err="1">
                <a:latin typeface="Calibri" panose="020F0502020204030204" pitchFamily="34" charset="0"/>
                <a:ea typeface="Calibri" panose="020F0502020204030204" pitchFamily="34" charset="0"/>
                <a:cs typeface="B Nazanin" panose="00000400000000000000" pitchFamily="2" charset="-78"/>
              </a:rPr>
              <a:t>المللی</a:t>
            </a:r>
            <a:r>
              <a:rPr lang="fa-IR" sz="2800" dirty="0">
                <a:latin typeface="Calibri" panose="020F0502020204030204" pitchFamily="34" charset="0"/>
                <a:ea typeface="Calibri" panose="020F0502020204030204" pitchFamily="34" charset="0"/>
                <a:cs typeface="B Nazanin" panose="00000400000000000000" pitchFamily="2" charset="-78"/>
              </a:rPr>
              <a:t> </a:t>
            </a:r>
            <a:endParaRPr lang="en-US" sz="28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800" dirty="0">
                <a:latin typeface="Calibri" panose="020F0502020204030204" pitchFamily="34" charset="0"/>
                <a:ea typeface="Calibri" panose="020F0502020204030204" pitchFamily="34" charset="0"/>
                <a:cs typeface="B Nazanin" panose="00000400000000000000" pitchFamily="2" charset="-78"/>
              </a:rPr>
              <a:t>3 – کشوری یا ملی : در سطح ملی یا کشور برگزاری مسابقات قهرمانی کشوری </a:t>
            </a:r>
            <a:endParaRPr lang="en-US" sz="28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pPr>
            <a:r>
              <a:rPr lang="fa-IR" sz="2800" dirty="0">
                <a:latin typeface="Calibri" panose="020F0502020204030204" pitchFamily="34" charset="0"/>
                <a:ea typeface="Calibri" panose="020F0502020204030204" pitchFamily="34" charset="0"/>
                <a:cs typeface="B Nazanin" panose="00000400000000000000" pitchFamily="2" charset="-78"/>
              </a:rPr>
              <a:t>4 – استانی : در سطح استان است مثل برگزاری مسابقات استان تهران</a:t>
            </a:r>
            <a:endParaRPr lang="fa-IR" sz="2800" dirty="0">
              <a:cs typeface="B Nazanin" panose="00000400000000000000" pitchFamily="2" charset="-78"/>
            </a:endParaRPr>
          </a:p>
        </p:txBody>
      </p:sp>
    </p:spTree>
    <p:extLst>
      <p:ext uri="{BB962C8B-B14F-4D97-AF65-F5344CB8AC3E}">
        <p14:creationId xmlns:p14="http://schemas.microsoft.com/office/powerpoint/2010/main" val="111407962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3EE34B06-5C13-4F4B-B0C8-6F1705B763CC}"/>
              </a:ext>
            </a:extLst>
          </p:cNvPr>
          <p:cNvSpPr/>
          <p:nvPr/>
        </p:nvSpPr>
        <p:spPr>
          <a:xfrm>
            <a:off x="666750" y="542139"/>
            <a:ext cx="8848725" cy="4216539"/>
          </a:xfrm>
          <a:prstGeom prst="rect">
            <a:avLst/>
          </a:prstGeom>
        </p:spPr>
        <p:txBody>
          <a:bodyPr wrap="square">
            <a:spAutoFit/>
          </a:bodyPr>
          <a:lstStyle/>
          <a:p>
            <a:pPr algn="just" rtl="1">
              <a:lnSpc>
                <a:spcPct val="200000"/>
              </a:lnSpc>
              <a:spcAft>
                <a:spcPts val="800"/>
              </a:spcAft>
              <a:tabLst>
                <a:tab pos="4503420" algn="l"/>
              </a:tabLst>
            </a:pPr>
            <a:r>
              <a:rPr lang="fa-IR" sz="2800" dirty="0">
                <a:solidFill>
                  <a:srgbClr val="FF0000"/>
                </a:solidFill>
                <a:latin typeface="Calibri" panose="020F0502020204030204" pitchFamily="34" charset="0"/>
                <a:ea typeface="Calibri" panose="020F0502020204030204" pitchFamily="34" charset="0"/>
                <a:cs typeface="B Nazanin" panose="00000400000000000000" pitchFamily="2" charset="-78"/>
              </a:rPr>
              <a:t>انواع برنامه ریزی براساس سطوح مدیریتی :</a:t>
            </a:r>
            <a:endParaRPr lang="en-US" sz="2800"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sz="2400" dirty="0">
                <a:latin typeface="Calibri" panose="020F0502020204030204" pitchFamily="34" charset="0"/>
                <a:ea typeface="Calibri" panose="020F0502020204030204" pitchFamily="34" charset="0"/>
                <a:cs typeface="B Nazanin" panose="00000400000000000000" pitchFamily="2" charset="-78"/>
              </a:rPr>
              <a:t>1 – فوقانی : مدیران عالی رتبه سازمان است و در سطح بالای سازمان انجام می </a:t>
            </a:r>
            <a:r>
              <a:rPr lang="fa-IR" sz="2400" dirty="0" smtClean="0">
                <a:latin typeface="Calibri" panose="020F0502020204030204" pitchFamily="34" charset="0"/>
                <a:ea typeface="Calibri" panose="020F0502020204030204" pitchFamily="34" charset="0"/>
                <a:cs typeface="B Nazanin" panose="00000400000000000000" pitchFamily="2" charset="-78"/>
              </a:rPr>
              <a:t>شود.</a:t>
            </a:r>
            <a:endParaRPr lang="en-US" sz="24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sz="2400" dirty="0">
                <a:latin typeface="Calibri" panose="020F0502020204030204" pitchFamily="34" charset="0"/>
                <a:ea typeface="Calibri" panose="020F0502020204030204" pitchFamily="34" charset="0"/>
                <a:cs typeface="B Nazanin" panose="00000400000000000000" pitchFamily="2" charset="-78"/>
              </a:rPr>
              <a:t>2 – میانی : در سطح میانی سازمان برنامه ریزی می شود . ارتباط با افراد و روابط </a:t>
            </a:r>
            <a:r>
              <a:rPr lang="fa-IR" sz="2400" dirty="0" smtClean="0">
                <a:latin typeface="Calibri" panose="020F0502020204030204" pitchFamily="34" charset="0"/>
                <a:ea typeface="Calibri" panose="020F0502020204030204" pitchFamily="34" charset="0"/>
                <a:cs typeface="B Nazanin" panose="00000400000000000000" pitchFamily="2" charset="-78"/>
              </a:rPr>
              <a:t>انسانی.</a:t>
            </a:r>
            <a:endParaRPr lang="en-US" sz="24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sz="2400" dirty="0">
                <a:latin typeface="Calibri" panose="020F0502020204030204" pitchFamily="34" charset="0"/>
                <a:ea typeface="Calibri" panose="020F0502020204030204" pitchFamily="34" charset="0"/>
                <a:cs typeface="B Nazanin" panose="00000400000000000000" pitchFamily="2" charset="-78"/>
              </a:rPr>
              <a:t>3 – تحتانی : در سطح پایین سازمان است مثل کارمندان و برنامه ریزی ملی . عملیاتی و اجرایی صورت می </a:t>
            </a:r>
            <a:r>
              <a:rPr lang="fa-IR" sz="2400" dirty="0" smtClean="0">
                <a:latin typeface="Calibri" panose="020F0502020204030204" pitchFamily="34" charset="0"/>
                <a:ea typeface="Calibri" panose="020F0502020204030204" pitchFamily="34" charset="0"/>
                <a:cs typeface="B Nazanin" panose="00000400000000000000" pitchFamily="2" charset="-78"/>
              </a:rPr>
              <a:t>گیرد.</a:t>
            </a:r>
            <a:endParaRPr lang="en-US" sz="24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277527452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D03F595B-13BE-4250-A687-DC5A4CC1C1F4}"/>
              </a:ext>
            </a:extLst>
          </p:cNvPr>
          <p:cNvSpPr/>
          <p:nvPr/>
        </p:nvSpPr>
        <p:spPr>
          <a:xfrm>
            <a:off x="828675" y="519418"/>
            <a:ext cx="8763000" cy="5304016"/>
          </a:xfrm>
          <a:prstGeom prst="rect">
            <a:avLst/>
          </a:prstGeom>
        </p:spPr>
        <p:txBody>
          <a:bodyPr wrap="square">
            <a:spAutoFit/>
          </a:bodyPr>
          <a:lstStyle/>
          <a:p>
            <a:pPr algn="just" rtl="1">
              <a:lnSpc>
                <a:spcPct val="200000"/>
              </a:lnSpc>
              <a:spcAft>
                <a:spcPts val="800"/>
              </a:spcAft>
              <a:tabLst>
                <a:tab pos="4503420" algn="l"/>
              </a:tabLst>
            </a:pPr>
            <a:r>
              <a:rPr lang="fa-IR" sz="3200" dirty="0">
                <a:solidFill>
                  <a:srgbClr val="FF0000"/>
                </a:solidFill>
                <a:latin typeface="Calibri" panose="020F0502020204030204" pitchFamily="34" charset="0"/>
                <a:ea typeface="Calibri" panose="020F0502020204030204" pitchFamily="34" charset="0"/>
                <a:cs typeface="B Nazanin" panose="00000400000000000000" pitchFamily="2" charset="-78"/>
              </a:rPr>
              <a:t>برنامه ریزی از نظر قلمرو :</a:t>
            </a:r>
            <a:endParaRPr lang="en-US" sz="3200"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sz="3200" dirty="0">
                <a:latin typeface="Calibri" panose="020F0502020204030204" pitchFamily="34" charset="0"/>
                <a:ea typeface="Calibri" panose="020F0502020204030204" pitchFamily="34" charset="0"/>
                <a:cs typeface="B Nazanin" panose="00000400000000000000" pitchFamily="2" charset="-78"/>
              </a:rPr>
              <a:t>1 – جهانی : کلان است و در سطح جهانی انجام می شود</a:t>
            </a:r>
            <a:endParaRPr lang="en-US" sz="32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sz="3200" dirty="0">
                <a:latin typeface="Calibri" panose="020F0502020204030204" pitchFamily="34" charset="0"/>
                <a:ea typeface="Calibri" panose="020F0502020204030204" pitchFamily="34" charset="0"/>
                <a:cs typeface="B Nazanin" panose="00000400000000000000" pitchFamily="2" charset="-78"/>
              </a:rPr>
              <a:t>2 – ملی : در سطح ملی برنامه ریزی و مسابقات انجام می شود</a:t>
            </a:r>
            <a:endParaRPr lang="en-US" sz="32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sz="3200" dirty="0">
                <a:latin typeface="Calibri" panose="020F0502020204030204" pitchFamily="34" charset="0"/>
                <a:ea typeface="Calibri" panose="020F0502020204030204" pitchFamily="34" charset="0"/>
                <a:cs typeface="B Nazanin" panose="00000400000000000000" pitchFamily="2" charset="-78"/>
              </a:rPr>
              <a:t>3 – سازمانی : در سطح یک سازمان است ( سازمان دولتی یا ورزشی )</a:t>
            </a:r>
            <a:endParaRPr lang="en-US" sz="32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sz="3200" dirty="0">
                <a:latin typeface="Calibri" panose="020F0502020204030204" pitchFamily="34" charset="0"/>
                <a:ea typeface="Calibri" panose="020F0502020204030204" pitchFamily="34" charset="0"/>
                <a:cs typeface="B Nazanin" panose="00000400000000000000" pitchFamily="2" charset="-78"/>
              </a:rPr>
              <a:t>4 – اداره ای : در سطح یک اداره ساده می باشد</a:t>
            </a:r>
            <a:endParaRPr lang="en-US" sz="32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39381083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D9C54B4D-6EF4-4AEA-8212-F6F12DD1A0EB}"/>
              </a:ext>
            </a:extLst>
          </p:cNvPr>
          <p:cNvSpPr/>
          <p:nvPr/>
        </p:nvSpPr>
        <p:spPr>
          <a:xfrm>
            <a:off x="752475" y="326723"/>
            <a:ext cx="8753475" cy="6699270"/>
          </a:xfrm>
          <a:prstGeom prst="rect">
            <a:avLst/>
          </a:prstGeom>
        </p:spPr>
        <p:txBody>
          <a:bodyPr wrap="square">
            <a:spAutoFit/>
          </a:bodyPr>
          <a:lstStyle/>
          <a:p>
            <a:pPr algn="just" rtl="1">
              <a:lnSpc>
                <a:spcPct val="200000"/>
              </a:lnSpc>
              <a:spcAft>
                <a:spcPts val="800"/>
              </a:spcAft>
              <a:tabLst>
                <a:tab pos="4503420" algn="l"/>
              </a:tabLst>
            </a:pPr>
            <a:r>
              <a:rPr lang="fa-IR" sz="2400" dirty="0">
                <a:solidFill>
                  <a:srgbClr val="FF0000"/>
                </a:solidFill>
                <a:latin typeface="Calibri" panose="020F0502020204030204" pitchFamily="34" charset="0"/>
                <a:ea typeface="Calibri" panose="020F0502020204030204" pitchFamily="34" charset="0"/>
                <a:cs typeface="B Nazanin" panose="00000400000000000000" pitchFamily="2" charset="-78"/>
              </a:rPr>
              <a:t>انواع برنامه ریزی از نظر استمرار :</a:t>
            </a:r>
            <a:endParaRPr lang="en-US" sz="2400"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sz="2000" dirty="0">
                <a:latin typeface="Calibri" panose="020F0502020204030204" pitchFamily="34" charset="0"/>
                <a:ea typeface="Calibri" panose="020F0502020204030204" pitchFamily="34" charset="0"/>
                <a:cs typeface="B Nazanin" panose="00000400000000000000" pitchFamily="2" charset="-78"/>
              </a:rPr>
              <a:t>1 – مقطعی : برنامه ریزی های مقطعی که در صورت اتفاقی خاص در سازمان انجام می شود</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sz="2000" dirty="0">
                <a:latin typeface="Calibri" panose="020F0502020204030204" pitchFamily="34" charset="0"/>
                <a:ea typeface="Calibri" panose="020F0502020204030204" pitchFamily="34" charset="0"/>
                <a:cs typeface="B Nazanin" panose="00000400000000000000" pitchFamily="2" charset="-78"/>
              </a:rPr>
              <a:t>2 – پیوسته و مداوم و چرخه ای : برنامه ریزی به صورت ثابت است و برای موارد تکراری و عادی می شود</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sz="2400" dirty="0">
                <a:solidFill>
                  <a:srgbClr val="FF0000"/>
                </a:solidFill>
                <a:latin typeface="Calibri" panose="020F0502020204030204" pitchFamily="34" charset="0"/>
                <a:ea typeface="Calibri" panose="020F0502020204030204" pitchFamily="34" charset="0"/>
                <a:cs typeface="B Nazanin" panose="00000400000000000000" pitchFamily="2" charset="-78"/>
              </a:rPr>
              <a:t>انواع برنامه ریزی بر اساس حوزه عملکرد :</a:t>
            </a:r>
            <a:endParaRPr lang="en-US" sz="2400"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sz="2000" dirty="0">
                <a:latin typeface="Calibri" panose="020F0502020204030204" pitchFamily="34" charset="0"/>
                <a:ea typeface="Calibri" panose="020F0502020204030204" pitchFamily="34" charset="0"/>
                <a:cs typeface="B Nazanin" panose="00000400000000000000" pitchFamily="2" charset="-78"/>
              </a:rPr>
              <a:t>1 – اقتصادی </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sz="2000" dirty="0">
                <a:latin typeface="Calibri" panose="020F0502020204030204" pitchFamily="34" charset="0"/>
                <a:ea typeface="Calibri" panose="020F0502020204030204" pitchFamily="34" charset="0"/>
                <a:cs typeface="B Nazanin" panose="00000400000000000000" pitchFamily="2" charset="-78"/>
              </a:rPr>
              <a:t>2 – اجتماعی </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sz="2000" dirty="0">
                <a:latin typeface="Calibri" panose="020F0502020204030204" pitchFamily="34" charset="0"/>
                <a:ea typeface="Calibri" panose="020F0502020204030204" pitchFamily="34" charset="0"/>
                <a:cs typeface="B Nazanin" panose="00000400000000000000" pitchFamily="2" charset="-78"/>
              </a:rPr>
              <a:t>3 – سیاسی </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sz="2000" dirty="0">
                <a:latin typeface="Calibri" panose="020F0502020204030204" pitchFamily="34" charset="0"/>
                <a:ea typeface="Calibri" panose="020F0502020204030204" pitchFamily="34" charset="0"/>
                <a:cs typeface="B Nazanin" panose="00000400000000000000" pitchFamily="2" charset="-78"/>
              </a:rPr>
              <a:t>4 – فرهنگی</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sz="2000" dirty="0">
                <a:latin typeface="Calibri" panose="020F0502020204030204" pitchFamily="34" charset="0"/>
                <a:ea typeface="Calibri" panose="020F0502020204030204" pitchFamily="34" charset="0"/>
                <a:cs typeface="B Nazanin" panose="00000400000000000000" pitchFamily="2" charset="-78"/>
              </a:rPr>
              <a:t>5 – ورزشی</a:t>
            </a:r>
            <a:endParaRPr lang="en-US" sz="20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96739740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22391B3B-BF82-43D9-8533-218DE5828AFA}"/>
              </a:ext>
            </a:extLst>
          </p:cNvPr>
          <p:cNvSpPr/>
          <p:nvPr/>
        </p:nvSpPr>
        <p:spPr>
          <a:xfrm>
            <a:off x="762000" y="545677"/>
            <a:ext cx="8801100" cy="5714385"/>
          </a:xfrm>
          <a:prstGeom prst="rect">
            <a:avLst/>
          </a:prstGeom>
        </p:spPr>
        <p:txBody>
          <a:bodyPr wrap="square">
            <a:spAutoFit/>
          </a:bodyPr>
          <a:lstStyle/>
          <a:p>
            <a:pPr algn="just" rtl="1">
              <a:lnSpc>
                <a:spcPct val="200000"/>
              </a:lnSpc>
              <a:spcAft>
                <a:spcPts val="800"/>
              </a:spcAft>
              <a:tabLst>
                <a:tab pos="4503420" algn="l"/>
              </a:tabLst>
            </a:pPr>
            <a:r>
              <a:rPr lang="fa-IR" sz="3600" b="1" dirty="0">
                <a:solidFill>
                  <a:srgbClr val="FF0000"/>
                </a:solidFill>
                <a:latin typeface="Calibri" panose="020F0502020204030204" pitchFamily="34" charset="0"/>
                <a:ea typeface="Calibri" panose="020F0502020204030204" pitchFamily="34" charset="0"/>
                <a:cs typeface="B Nazanin" panose="00000400000000000000" pitchFamily="2" charset="-78"/>
              </a:rPr>
              <a:t>مبانی سازماندهی ساختار و تشکیلات در تربیت بدنی</a:t>
            </a:r>
            <a:endParaRPr lang="en-US" sz="3600" b="1"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sz="2800" dirty="0">
                <a:solidFill>
                  <a:srgbClr val="FF0000"/>
                </a:solidFill>
                <a:latin typeface="Calibri" panose="020F0502020204030204" pitchFamily="34" charset="0"/>
                <a:ea typeface="Calibri" panose="020F0502020204030204" pitchFamily="34" charset="0"/>
                <a:cs typeface="B Nazanin" panose="00000400000000000000" pitchFamily="2" charset="-78"/>
              </a:rPr>
              <a:t>سازماندهی</a:t>
            </a:r>
            <a:r>
              <a:rPr lang="fa-IR" sz="2800" dirty="0">
                <a:latin typeface="Calibri" panose="020F0502020204030204" pitchFamily="34" charset="0"/>
                <a:ea typeface="Calibri" panose="020F0502020204030204" pitchFamily="34" charset="0"/>
                <a:cs typeface="B Nazanin" panose="00000400000000000000" pitchFamily="2" charset="-78"/>
              </a:rPr>
              <a:t> : فرآیند سازماندهی تقسیم کار بین واحد ها و مشاغل مشخص است برای تحقق هدف معین و ایجاد هماهنگی لازم برای اطمینان از این که واحد ها و مشاغل متناسب با یکدیگر عمل خواهد </a:t>
            </a:r>
            <a:r>
              <a:rPr lang="fa-IR" sz="2800" dirty="0" smtClean="0">
                <a:latin typeface="Calibri" panose="020F0502020204030204" pitchFamily="34" charset="0"/>
                <a:ea typeface="Calibri" panose="020F0502020204030204" pitchFamily="34" charset="0"/>
                <a:cs typeface="B Nazanin" panose="00000400000000000000" pitchFamily="2" charset="-78"/>
              </a:rPr>
              <a:t>کرد.</a:t>
            </a:r>
            <a:endParaRPr lang="en-US" sz="28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sz="2800" dirty="0">
                <a:solidFill>
                  <a:srgbClr val="FF0000"/>
                </a:solidFill>
                <a:latin typeface="Calibri" panose="020F0502020204030204" pitchFamily="34" charset="0"/>
                <a:ea typeface="Calibri" panose="020F0502020204030204" pitchFamily="34" charset="0"/>
                <a:cs typeface="B Nazanin" panose="00000400000000000000" pitchFamily="2" charset="-78"/>
              </a:rPr>
              <a:t>تقسیم وظایف </a:t>
            </a:r>
            <a:r>
              <a:rPr lang="fa-IR" sz="2800" dirty="0">
                <a:latin typeface="Calibri" panose="020F0502020204030204" pitchFamily="34" charset="0"/>
                <a:ea typeface="Calibri" panose="020F0502020204030204" pitchFamily="34" charset="0"/>
                <a:cs typeface="B Nazanin" panose="00000400000000000000" pitchFamily="2" charset="-78"/>
              </a:rPr>
              <a:t>: فرایند ایجاد و کنترل میزان تخصص در سازمان را تقسیم وظایف گویند که همان سازماندهی </a:t>
            </a:r>
            <a:r>
              <a:rPr lang="fa-IR" sz="2800" dirty="0" smtClean="0">
                <a:latin typeface="Calibri" panose="020F0502020204030204" pitchFamily="34" charset="0"/>
                <a:ea typeface="Calibri" panose="020F0502020204030204" pitchFamily="34" charset="0"/>
                <a:cs typeface="B Nazanin" panose="00000400000000000000" pitchFamily="2" charset="-78"/>
              </a:rPr>
              <a:t>است.</a:t>
            </a:r>
            <a:endParaRPr lang="en-US" sz="28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24133517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 xmlns:a16="http://schemas.microsoft.com/office/drawing/2014/main" id="{3414DC20-3AFC-4140-9FB9-8ABB7C8B23FF}"/>
              </a:ext>
            </a:extLst>
          </p:cNvPr>
          <p:cNvGraphicFramePr/>
          <p:nvPr>
            <p:extLst>
              <p:ext uri="{D42A27DB-BD31-4B8C-83A1-F6EECF244321}">
                <p14:modId xmlns:p14="http://schemas.microsoft.com/office/powerpoint/2010/main" val="382718248"/>
              </p:ext>
            </p:extLst>
          </p:nvPr>
        </p:nvGraphicFramePr>
        <p:xfrm>
          <a:off x="993775" y="900641"/>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7329722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 xmlns:a16="http://schemas.microsoft.com/office/drawing/2014/main" id="{50079700-DAA7-4FA3-9285-9DBDEB2A4A6C}"/>
              </a:ext>
            </a:extLst>
          </p:cNvPr>
          <p:cNvGraphicFramePr/>
          <p:nvPr>
            <p:extLst>
              <p:ext uri="{D42A27DB-BD31-4B8C-83A1-F6EECF244321}">
                <p14:modId xmlns:p14="http://schemas.microsoft.com/office/powerpoint/2010/main" val="2779134718"/>
              </p:ext>
            </p:extLst>
          </p:nvPr>
        </p:nvGraphicFramePr>
        <p:xfrm>
          <a:off x="1108075"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760993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20F3AFC2-5DB6-4C57-AD5E-7AC03ED5843F}"/>
              </a:ext>
            </a:extLst>
          </p:cNvPr>
          <p:cNvSpPr/>
          <p:nvPr/>
        </p:nvSpPr>
        <p:spPr>
          <a:xfrm>
            <a:off x="504825" y="448918"/>
            <a:ext cx="9039225" cy="6042680"/>
          </a:xfrm>
          <a:prstGeom prst="rect">
            <a:avLst/>
          </a:prstGeom>
        </p:spPr>
        <p:txBody>
          <a:bodyPr wrap="square">
            <a:spAutoFit/>
          </a:bodyPr>
          <a:lstStyle/>
          <a:p>
            <a:pPr algn="just" rtl="1">
              <a:lnSpc>
                <a:spcPct val="200000"/>
              </a:lnSpc>
              <a:spcAft>
                <a:spcPts val="800"/>
              </a:spcAft>
              <a:tabLst>
                <a:tab pos="4503420" algn="l"/>
              </a:tabLst>
            </a:pPr>
            <a:r>
              <a:rPr lang="fa-IR" sz="3600" dirty="0">
                <a:solidFill>
                  <a:srgbClr val="FF0000"/>
                </a:solidFill>
                <a:latin typeface="Calibri" panose="020F0502020204030204" pitchFamily="34" charset="0"/>
                <a:ea typeface="Calibri" panose="020F0502020204030204" pitchFamily="34" charset="0"/>
                <a:cs typeface="B Nazanin" panose="00000400000000000000" pitchFamily="2" charset="-78"/>
              </a:rPr>
              <a:t>اصول سازماندهی</a:t>
            </a:r>
            <a:r>
              <a:rPr lang="fa-IR" sz="4000" dirty="0">
                <a:solidFill>
                  <a:srgbClr val="FF0000"/>
                </a:solidFill>
                <a:latin typeface="Calibri" panose="020F0502020204030204" pitchFamily="34" charset="0"/>
                <a:ea typeface="Calibri" panose="020F0502020204030204" pitchFamily="34" charset="0"/>
                <a:cs typeface="B Nazanin" panose="00000400000000000000" pitchFamily="2" charset="-78"/>
              </a:rPr>
              <a:t> :</a:t>
            </a:r>
            <a:endParaRPr lang="en-US" sz="4000"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sz="2000" dirty="0">
                <a:latin typeface="Calibri" panose="020F0502020204030204" pitchFamily="34" charset="0"/>
                <a:ea typeface="Calibri" panose="020F0502020204030204" pitchFamily="34" charset="0"/>
                <a:cs typeface="B Nazanin" panose="00000400000000000000" pitchFamily="2" charset="-78"/>
              </a:rPr>
              <a:t>1 – وحدت هدف : منظور آن است که تمام فعالیت های سازمان در جهت یک هدف خاص و مشترک هدایت </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sz="2000" dirty="0">
                <a:latin typeface="Calibri" panose="020F0502020204030204" pitchFamily="34" charset="0"/>
                <a:ea typeface="Calibri" panose="020F0502020204030204" pitchFamily="34" charset="0"/>
                <a:cs typeface="B Nazanin" panose="00000400000000000000" pitchFamily="2" charset="-78"/>
              </a:rPr>
              <a:t>2 – وحدت فرمان : یعنی یک عضو زیر دست تنها در مقابل فردی که اقتدار و مسئولیت را به او واگذار کرده است پاسخگو </a:t>
            </a:r>
            <a:r>
              <a:rPr lang="fa-IR" sz="2000" dirty="0" smtClean="0">
                <a:latin typeface="Calibri" panose="020F0502020204030204" pitchFamily="34" charset="0"/>
                <a:ea typeface="Calibri" panose="020F0502020204030204" pitchFamily="34" charset="0"/>
                <a:cs typeface="B Nazanin" panose="00000400000000000000" pitchFamily="2" charset="-78"/>
              </a:rPr>
              <a:t>باشد.</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sz="2000" dirty="0">
                <a:latin typeface="Calibri" panose="020F0502020204030204" pitchFamily="34" charset="0"/>
                <a:ea typeface="Calibri" panose="020F0502020204030204" pitchFamily="34" charset="0"/>
                <a:cs typeface="B Nazanin" panose="00000400000000000000" pitchFamily="2" charset="-78"/>
              </a:rPr>
              <a:t>3 – سلسله مراتب : به معنای خط و فرمان یا جریان قدرت و اختیار از بالاترین سطح به پایین ترین سطح سازمان </a:t>
            </a:r>
            <a:r>
              <a:rPr lang="fa-IR" sz="2000" dirty="0" smtClean="0">
                <a:latin typeface="Calibri" panose="020F0502020204030204" pitchFamily="34" charset="0"/>
                <a:ea typeface="Calibri" panose="020F0502020204030204" pitchFamily="34" charset="0"/>
                <a:cs typeface="B Nazanin" panose="00000400000000000000" pitchFamily="2" charset="-78"/>
              </a:rPr>
              <a:t>است.</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sz="2000" dirty="0">
                <a:latin typeface="Calibri" panose="020F0502020204030204" pitchFamily="34" charset="0"/>
                <a:ea typeface="Calibri" panose="020F0502020204030204" pitchFamily="34" charset="0"/>
                <a:cs typeface="B Nazanin" panose="00000400000000000000" pitchFamily="2" charset="-78"/>
              </a:rPr>
              <a:t>4 – حیطه نظارت : تعیین کننده تعداد کارمندانی است که یک مدیر می تواند به نحو موثر کار آن ها را اداره و سرپرستی </a:t>
            </a:r>
            <a:r>
              <a:rPr lang="fa-IR" sz="2000" dirty="0" smtClean="0">
                <a:latin typeface="Calibri" panose="020F0502020204030204" pitchFamily="34" charset="0"/>
                <a:ea typeface="Calibri" panose="020F0502020204030204" pitchFamily="34" charset="0"/>
                <a:cs typeface="B Nazanin" panose="00000400000000000000" pitchFamily="2" charset="-78"/>
              </a:rPr>
              <a:t>کند.</a:t>
            </a:r>
            <a:endParaRPr lang="en-US" sz="20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38824955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219B1C82-DF45-4AB4-A4CC-91F0F4173473}"/>
              </a:ext>
            </a:extLst>
          </p:cNvPr>
          <p:cNvSpPr/>
          <p:nvPr/>
        </p:nvSpPr>
        <p:spPr>
          <a:xfrm>
            <a:off x="615849" y="659449"/>
            <a:ext cx="8813901" cy="5419432"/>
          </a:xfrm>
          <a:prstGeom prst="rect">
            <a:avLst/>
          </a:prstGeom>
        </p:spPr>
        <p:txBody>
          <a:bodyPr wrap="square">
            <a:spAutoFit/>
          </a:bodyPr>
          <a:lstStyle/>
          <a:p>
            <a:pPr algn="just" rtl="1">
              <a:lnSpc>
                <a:spcPct val="200000"/>
              </a:lnSpc>
              <a:spcAft>
                <a:spcPts val="800"/>
              </a:spcAft>
              <a:tabLst>
                <a:tab pos="4503420" algn="l"/>
              </a:tabLst>
            </a:pPr>
            <a:r>
              <a:rPr lang="fa-IR" dirty="0">
                <a:latin typeface="Calibri" panose="020F0502020204030204" pitchFamily="34" charset="0"/>
                <a:ea typeface="Calibri" panose="020F0502020204030204" pitchFamily="34" charset="0"/>
                <a:cs typeface="2  Titr" panose="00000700000000000000" pitchFamily="2" charset="-78"/>
              </a:rPr>
              <a:t>5</a:t>
            </a:r>
            <a:r>
              <a:rPr lang="fa-IR" dirty="0">
                <a:latin typeface="Calibri" panose="020F0502020204030204" pitchFamily="34" charset="0"/>
                <a:ea typeface="Calibri" panose="020F0502020204030204" pitchFamily="34" charset="0"/>
                <a:cs typeface="B Nazanin" panose="00000400000000000000" pitchFamily="2" charset="-78"/>
              </a:rPr>
              <a:t> – تقسیم کار : تفکیک وظایف میان افراد به طوری که هر فرد بجای انجام همه ی کارها مسئول وظایف معینی می </a:t>
            </a:r>
            <a:r>
              <a:rPr lang="fa-IR" dirty="0" smtClean="0">
                <a:latin typeface="Calibri" panose="020F0502020204030204" pitchFamily="34" charset="0"/>
                <a:ea typeface="Calibri" panose="020F0502020204030204" pitchFamily="34" charset="0"/>
                <a:cs typeface="B Nazanin" panose="00000400000000000000" pitchFamily="2" charset="-78"/>
              </a:rPr>
              <a:t>شود.</a:t>
            </a:r>
            <a:endParaRPr lang="en-US"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dirty="0">
                <a:latin typeface="Calibri" panose="020F0502020204030204" pitchFamily="34" charset="0"/>
                <a:ea typeface="Calibri" panose="020F0502020204030204" pitchFamily="34" charset="0"/>
                <a:cs typeface="B Nazanin" panose="00000400000000000000" pitchFamily="2" charset="-78"/>
              </a:rPr>
              <a:t>6 – گروهبندی وظایف : تفکیک فعالیت های سازمان به طوری که وظایف و مشاغل مشابه و مرتبط در واحد های معینی انجام </a:t>
            </a:r>
            <a:r>
              <a:rPr lang="fa-IR" dirty="0" smtClean="0">
                <a:latin typeface="Calibri" panose="020F0502020204030204" pitchFamily="34" charset="0"/>
                <a:ea typeface="Calibri" panose="020F0502020204030204" pitchFamily="34" charset="0"/>
                <a:cs typeface="B Nazanin" panose="00000400000000000000" pitchFamily="2" charset="-78"/>
              </a:rPr>
              <a:t>گیرد.</a:t>
            </a:r>
            <a:endParaRPr lang="en-US"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dirty="0">
                <a:latin typeface="Calibri" panose="020F0502020204030204" pitchFamily="34" charset="0"/>
                <a:ea typeface="Calibri" panose="020F0502020204030204" pitchFamily="34" charset="0"/>
                <a:cs typeface="B Nazanin" panose="00000400000000000000" pitchFamily="2" charset="-78"/>
              </a:rPr>
              <a:t>7 – صف و ستاد : صف واحد ها و افرادی هستند که فعالیت آن ها به طور مستقیم به تامین هدف سازمان کمک می کند . ستاد واحد ها و افرادی هستند که به صورت غیر مستقیم به اجرای وظایف اصلی سازمان کمک می </a:t>
            </a:r>
            <a:r>
              <a:rPr lang="fa-IR" dirty="0" smtClean="0">
                <a:latin typeface="Calibri" panose="020F0502020204030204" pitchFamily="34" charset="0"/>
                <a:ea typeface="Calibri" panose="020F0502020204030204" pitchFamily="34" charset="0"/>
                <a:cs typeface="B Nazanin" panose="00000400000000000000" pitchFamily="2" charset="-78"/>
              </a:rPr>
              <a:t>کند.</a:t>
            </a:r>
            <a:endParaRPr lang="en-US"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dirty="0">
                <a:latin typeface="Calibri" panose="020F0502020204030204" pitchFamily="34" charset="0"/>
                <a:ea typeface="Calibri" panose="020F0502020204030204" pitchFamily="34" charset="0"/>
                <a:cs typeface="B Nazanin" panose="00000400000000000000" pitchFamily="2" charset="-78"/>
              </a:rPr>
              <a:t>8 – اختیارات و مسئولیت ها : قدرتی است که به فرد سازمانی داده می شود تا اجرای وظایف خاصی را عهده دار شود. مسئولیت تعهد فرد سازمانی در استفاده از اختیارات برای انجام آن </a:t>
            </a:r>
            <a:r>
              <a:rPr lang="fa-IR" dirty="0" smtClean="0">
                <a:latin typeface="Calibri" panose="020F0502020204030204" pitchFamily="34" charset="0"/>
                <a:ea typeface="Calibri" panose="020F0502020204030204" pitchFamily="34" charset="0"/>
                <a:cs typeface="B Nazanin" panose="00000400000000000000" pitchFamily="2" charset="-78"/>
              </a:rPr>
              <a:t>وظایف.</a:t>
            </a:r>
            <a:endParaRPr lang="en-US"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dirty="0">
                <a:latin typeface="Calibri" panose="020F0502020204030204" pitchFamily="34" charset="0"/>
                <a:ea typeface="Calibri" panose="020F0502020204030204" pitchFamily="34" charset="0"/>
                <a:cs typeface="B Nazanin" panose="00000400000000000000" pitchFamily="2" charset="-78"/>
              </a:rPr>
              <a:t>9 – هماهنگی : فرایند ایجاد وحدت و یگانگی میان اهداف و فعالیت های واحد های مختلف سازمان به نحوی که هدف های سازمان به طور موثر تحقق </a:t>
            </a:r>
            <a:r>
              <a:rPr lang="fa-IR" dirty="0" smtClean="0">
                <a:latin typeface="Calibri" panose="020F0502020204030204" pitchFamily="34" charset="0"/>
                <a:ea typeface="Calibri" panose="020F0502020204030204" pitchFamily="34" charset="0"/>
                <a:cs typeface="B Nazanin" panose="00000400000000000000" pitchFamily="2" charset="-78"/>
              </a:rPr>
              <a:t>یابند.</a:t>
            </a:r>
            <a:endParaRPr lang="en-US"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147145871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FF0000"/>
                </a:solidFill>
              </a:rPr>
              <a:t>سر فصل ها :</a:t>
            </a:r>
            <a:endParaRPr lang="en-US" dirty="0">
              <a:solidFill>
                <a:srgbClr val="FF0000"/>
              </a:solidFill>
            </a:endParaRPr>
          </a:p>
        </p:txBody>
      </p:sp>
      <p:sp>
        <p:nvSpPr>
          <p:cNvPr id="3" name="Content Placeholder 2"/>
          <p:cNvSpPr>
            <a:spLocks noGrp="1"/>
          </p:cNvSpPr>
          <p:nvPr>
            <p:ph idx="1"/>
          </p:nvPr>
        </p:nvSpPr>
        <p:spPr>
          <a:xfrm>
            <a:off x="677334" y="1687623"/>
            <a:ext cx="8596668" cy="3880773"/>
          </a:xfrm>
        </p:spPr>
        <p:txBody>
          <a:bodyPr>
            <a:noAutofit/>
          </a:bodyPr>
          <a:lstStyle/>
          <a:p>
            <a:r>
              <a:rPr lang="fa-IR" sz="2800" dirty="0" smtClean="0">
                <a:cs typeface="B Nazanin" panose="00000400000000000000" pitchFamily="2" charset="-78"/>
              </a:rPr>
              <a:t>1- انواع سازمانهای اجتمایی در تربیت بدنی و ورزش </a:t>
            </a:r>
          </a:p>
          <a:p>
            <a:r>
              <a:rPr lang="fa-IR" sz="2800" dirty="0" smtClean="0">
                <a:cs typeface="B Nazanin" panose="00000400000000000000" pitchFamily="2" charset="-78"/>
              </a:rPr>
              <a:t>2- نظریه های مدیریت و کاربرد آنها در تربیت بدنی و ورزش </a:t>
            </a:r>
          </a:p>
          <a:p>
            <a:r>
              <a:rPr lang="fa-IR" sz="2800" dirty="0" smtClean="0">
                <a:cs typeface="B Nazanin" panose="00000400000000000000" pitchFamily="2" charset="-78"/>
              </a:rPr>
              <a:t>3- انواع روشهای برنامه ریزی و کاربرد آنها در تربیت بدنی و ورزش</a:t>
            </a:r>
          </a:p>
          <a:p>
            <a:r>
              <a:rPr lang="fa-IR" sz="2800" dirty="0" smtClean="0">
                <a:cs typeface="B Nazanin" panose="00000400000000000000" pitchFamily="2" charset="-78"/>
              </a:rPr>
              <a:t>4- مبانی سازماندهی ، ساختار و تشکیلات در تربیت بدنی </a:t>
            </a:r>
          </a:p>
          <a:p>
            <a:r>
              <a:rPr lang="fa-IR" sz="2800" dirty="0" smtClean="0">
                <a:cs typeface="B Nazanin" panose="00000400000000000000" pitchFamily="2" charset="-78"/>
              </a:rPr>
              <a:t>5- مبانی تقسیم کار و طبقه بندی مشاغل و کاربرد انها در تربیت بدنی و ورزش </a:t>
            </a:r>
          </a:p>
          <a:p>
            <a:r>
              <a:rPr lang="fa-IR" sz="2800" dirty="0" smtClean="0">
                <a:cs typeface="B Nazanin" panose="00000400000000000000" pitchFamily="2" charset="-78"/>
              </a:rPr>
              <a:t>6-مبانی تصمیم گیری و تصمیم سازی در تربیت بدنی و ورزش</a:t>
            </a:r>
          </a:p>
          <a:p>
            <a:r>
              <a:rPr lang="fa-IR" sz="2800" dirty="0" smtClean="0">
                <a:cs typeface="B Nazanin" panose="00000400000000000000" pitchFamily="2" charset="-78"/>
              </a:rPr>
              <a:t>7- دینامک گروه </a:t>
            </a:r>
            <a:endParaRPr lang="en-US" sz="2800" dirty="0">
              <a:cs typeface="B Nazanin" panose="00000400000000000000" pitchFamily="2" charset="-78"/>
            </a:endParaRPr>
          </a:p>
        </p:txBody>
      </p:sp>
    </p:spTree>
    <p:extLst>
      <p:ext uri="{BB962C8B-B14F-4D97-AF65-F5344CB8AC3E}">
        <p14:creationId xmlns:p14="http://schemas.microsoft.com/office/powerpoint/2010/main" val="12315379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 xmlns:a16="http://schemas.microsoft.com/office/drawing/2014/main" id="{7A35A1DD-5816-466D-9D42-5CA80B32F6BD}"/>
              </a:ext>
            </a:extLst>
          </p:cNvPr>
          <p:cNvGraphicFramePr/>
          <p:nvPr>
            <p:extLst>
              <p:ext uri="{D42A27DB-BD31-4B8C-83A1-F6EECF244321}">
                <p14:modId xmlns:p14="http://schemas.microsoft.com/office/powerpoint/2010/main" val="2712848230"/>
              </p:ext>
            </p:extLst>
          </p:nvPr>
        </p:nvGraphicFramePr>
        <p:xfrm>
          <a:off x="1012825" y="652991"/>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559945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1F438057-0800-4667-8BF0-C23FFAE51688}"/>
              </a:ext>
            </a:extLst>
          </p:cNvPr>
          <p:cNvSpPr/>
          <p:nvPr/>
        </p:nvSpPr>
        <p:spPr>
          <a:xfrm>
            <a:off x="180974" y="187429"/>
            <a:ext cx="9648825" cy="6391493"/>
          </a:xfrm>
          <a:prstGeom prst="rect">
            <a:avLst/>
          </a:prstGeom>
        </p:spPr>
        <p:txBody>
          <a:bodyPr wrap="square">
            <a:spAutoFit/>
          </a:bodyPr>
          <a:lstStyle/>
          <a:p>
            <a:pPr algn="just" rtl="1">
              <a:lnSpc>
                <a:spcPct val="200000"/>
              </a:lnSpc>
              <a:spcAft>
                <a:spcPts val="800"/>
              </a:spcAft>
              <a:tabLst>
                <a:tab pos="4503420" algn="l"/>
              </a:tabLst>
            </a:pPr>
            <a:r>
              <a:rPr lang="fa-IR" sz="2800" dirty="0">
                <a:solidFill>
                  <a:srgbClr val="FF0000"/>
                </a:solidFill>
                <a:latin typeface="Calibri" panose="020F0502020204030204" pitchFamily="34" charset="0"/>
                <a:ea typeface="Calibri" panose="020F0502020204030204" pitchFamily="34" charset="0"/>
                <a:cs typeface="B Nazanin" panose="00000400000000000000" pitchFamily="2" charset="-78"/>
              </a:rPr>
              <a:t>وظایف سازمانی :</a:t>
            </a:r>
            <a:endParaRPr lang="en-US" sz="2800"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sz="2000" dirty="0">
                <a:solidFill>
                  <a:srgbClr val="FF0000"/>
                </a:solidFill>
                <a:latin typeface="Calibri" panose="020F0502020204030204" pitchFamily="34" charset="0"/>
                <a:ea typeface="Calibri" panose="020F0502020204030204" pitchFamily="34" charset="0"/>
                <a:cs typeface="B Nazanin" panose="00000400000000000000" pitchFamily="2" charset="-78"/>
              </a:rPr>
              <a:t>1 – وظایف پشتیبانی </a:t>
            </a:r>
            <a:r>
              <a:rPr lang="fa-IR" sz="2000" dirty="0">
                <a:latin typeface="Calibri" panose="020F0502020204030204" pitchFamily="34" charset="0"/>
                <a:ea typeface="Calibri" panose="020F0502020204030204" pitchFamily="34" charset="0"/>
                <a:cs typeface="B Nazanin" panose="00000400000000000000" pitchFamily="2" charset="-78"/>
              </a:rPr>
              <a:t>: فعالیت های صف را در بر می گیرد که شامل : خرید به جهت کسب سود ورودی ها فروش و بازاریابی به منظور استفاده از خروجی های در </a:t>
            </a:r>
            <a:r>
              <a:rPr lang="fa-IR" sz="2000" dirty="0" smtClean="0">
                <a:latin typeface="Calibri" panose="020F0502020204030204" pitchFamily="34" charset="0"/>
                <a:ea typeface="Calibri" panose="020F0502020204030204" pitchFamily="34" charset="0"/>
                <a:cs typeface="B Nazanin" panose="00000400000000000000" pitchFamily="2" charset="-78"/>
              </a:rPr>
              <a:t>دسترس.</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sz="2000" dirty="0">
                <a:solidFill>
                  <a:srgbClr val="FF0000"/>
                </a:solidFill>
                <a:latin typeface="Calibri" panose="020F0502020204030204" pitchFamily="34" charset="0"/>
                <a:ea typeface="Calibri" panose="020F0502020204030204" pitchFamily="34" charset="0"/>
                <a:cs typeface="B Nazanin" panose="00000400000000000000" pitchFamily="2" charset="-78"/>
              </a:rPr>
              <a:t>2 – وظایف تولید </a:t>
            </a:r>
            <a:r>
              <a:rPr lang="fa-IR" sz="2000" dirty="0">
                <a:latin typeface="Calibri" panose="020F0502020204030204" pitchFamily="34" charset="0"/>
                <a:ea typeface="Calibri" panose="020F0502020204030204" pitchFamily="34" charset="0"/>
                <a:cs typeface="B Nazanin" panose="00000400000000000000" pitchFamily="2" charset="-78"/>
              </a:rPr>
              <a:t>: عملیات تولید – کنترل تولید – کنترل کیفیت می </a:t>
            </a:r>
            <a:r>
              <a:rPr lang="fa-IR" sz="2000" dirty="0" smtClean="0">
                <a:latin typeface="Calibri" panose="020F0502020204030204" pitchFamily="34" charset="0"/>
                <a:ea typeface="Calibri" panose="020F0502020204030204" pitchFamily="34" charset="0"/>
                <a:cs typeface="B Nazanin" panose="00000400000000000000" pitchFamily="2" charset="-78"/>
              </a:rPr>
              <a:t>باشد.</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sz="2000" dirty="0">
                <a:latin typeface="Calibri" panose="020F0502020204030204" pitchFamily="34" charset="0"/>
                <a:ea typeface="Calibri" panose="020F0502020204030204" pitchFamily="34" charset="0"/>
                <a:cs typeface="B Nazanin" panose="00000400000000000000" pitchFamily="2" charset="-78"/>
              </a:rPr>
              <a:t>3</a:t>
            </a:r>
            <a:r>
              <a:rPr lang="fa-IR" sz="2000" dirty="0">
                <a:solidFill>
                  <a:srgbClr val="FF0000"/>
                </a:solidFill>
                <a:latin typeface="Calibri" panose="020F0502020204030204" pitchFamily="34" charset="0"/>
                <a:ea typeface="Calibri" panose="020F0502020204030204" pitchFamily="34" charset="0"/>
                <a:cs typeface="B Nazanin" panose="00000400000000000000" pitchFamily="2" charset="-78"/>
              </a:rPr>
              <a:t> – وظایف نگهداری </a:t>
            </a:r>
            <a:r>
              <a:rPr lang="fa-IR" sz="2000" dirty="0">
                <a:latin typeface="Calibri" panose="020F0502020204030204" pitchFamily="34" charset="0"/>
                <a:ea typeface="Calibri" panose="020F0502020204030204" pitchFamily="34" charset="0"/>
                <a:cs typeface="B Nazanin" panose="00000400000000000000" pitchFamily="2" charset="-78"/>
              </a:rPr>
              <a:t>: این وظایف را همواره عملیاتی نگه می دارد وظایف نگهداری بر عهده پرسنلی است که مسئول استخدام و آموزش کارکنان و بهبود مهارت های آن ها می </a:t>
            </a:r>
            <a:r>
              <a:rPr lang="fa-IR" sz="2000" dirty="0" smtClean="0">
                <a:latin typeface="Calibri" panose="020F0502020204030204" pitchFamily="34" charset="0"/>
                <a:ea typeface="Calibri" panose="020F0502020204030204" pitchFamily="34" charset="0"/>
                <a:cs typeface="B Nazanin" panose="00000400000000000000" pitchFamily="2" charset="-78"/>
              </a:rPr>
              <a:t>باشد.</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sz="2000" dirty="0">
                <a:solidFill>
                  <a:srgbClr val="FF0000"/>
                </a:solidFill>
                <a:latin typeface="Calibri" panose="020F0502020204030204" pitchFamily="34" charset="0"/>
                <a:ea typeface="Calibri" panose="020F0502020204030204" pitchFamily="34" charset="0"/>
                <a:cs typeface="B Nazanin" panose="00000400000000000000" pitchFamily="2" charset="-78"/>
              </a:rPr>
              <a:t>4 – وظایف سازگاری </a:t>
            </a:r>
            <a:r>
              <a:rPr lang="fa-IR" sz="2000" dirty="0">
                <a:latin typeface="Calibri" panose="020F0502020204030204" pitchFamily="34" charset="0"/>
                <a:ea typeface="Calibri" panose="020F0502020204030204" pitchFamily="34" charset="0"/>
                <a:cs typeface="B Nazanin" panose="00000400000000000000" pitchFamily="2" charset="-78"/>
              </a:rPr>
              <a:t>: که امکان سازگاری سازمان را با تغییرات در محیط فراهم می کند وظایف سازگاری شامل : تحقیق و توسعه – تحقیق بازار و طرح های بلند مدت </a:t>
            </a:r>
            <a:r>
              <a:rPr lang="fa-IR" sz="2000" dirty="0" smtClean="0">
                <a:latin typeface="Calibri" panose="020F0502020204030204" pitchFamily="34" charset="0"/>
                <a:ea typeface="Calibri" panose="020F0502020204030204" pitchFamily="34" charset="0"/>
                <a:cs typeface="B Nazanin" panose="00000400000000000000" pitchFamily="2" charset="-78"/>
              </a:rPr>
              <a:t>است.</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sz="2000" dirty="0">
                <a:solidFill>
                  <a:srgbClr val="FF0000"/>
                </a:solidFill>
                <a:latin typeface="Calibri" panose="020F0502020204030204" pitchFamily="34" charset="0"/>
                <a:ea typeface="Calibri" panose="020F0502020204030204" pitchFamily="34" charset="0"/>
                <a:cs typeface="B Nazanin" panose="00000400000000000000" pitchFamily="2" charset="-78"/>
              </a:rPr>
              <a:t>5 – وظایف مدیریتی </a:t>
            </a:r>
            <a:r>
              <a:rPr lang="fa-IR" sz="2000" dirty="0">
                <a:latin typeface="Calibri" panose="020F0502020204030204" pitchFamily="34" charset="0"/>
                <a:ea typeface="Calibri" panose="020F0502020204030204" pitchFamily="34" charset="0"/>
                <a:cs typeface="B Nazanin" panose="00000400000000000000" pitchFamily="2" charset="-78"/>
              </a:rPr>
              <a:t>: فعالیت های هماهنگی و کنترل را در میان بخش های مختلف سازمان تسهیل </a:t>
            </a:r>
            <a:r>
              <a:rPr lang="fa-IR" sz="2000" dirty="0" smtClean="0">
                <a:latin typeface="Calibri" panose="020F0502020204030204" pitchFamily="34" charset="0"/>
                <a:ea typeface="Calibri" panose="020F0502020204030204" pitchFamily="34" charset="0"/>
                <a:cs typeface="B Nazanin" panose="00000400000000000000" pitchFamily="2" charset="-78"/>
              </a:rPr>
              <a:t>میکند.</a:t>
            </a:r>
            <a:endParaRPr lang="en-US" sz="20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194480272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57765E66-83DA-43B0-9FDD-2F2EDCEF0473}"/>
              </a:ext>
            </a:extLst>
          </p:cNvPr>
          <p:cNvSpPr/>
          <p:nvPr/>
        </p:nvSpPr>
        <p:spPr>
          <a:xfrm>
            <a:off x="352425" y="315165"/>
            <a:ext cx="9220200" cy="6576159"/>
          </a:xfrm>
          <a:prstGeom prst="rect">
            <a:avLst/>
          </a:prstGeom>
        </p:spPr>
        <p:txBody>
          <a:bodyPr wrap="square">
            <a:spAutoFit/>
          </a:bodyPr>
          <a:lstStyle/>
          <a:p>
            <a:pPr algn="just" rtl="1">
              <a:lnSpc>
                <a:spcPct val="200000"/>
              </a:lnSpc>
              <a:spcAft>
                <a:spcPts val="800"/>
              </a:spcAft>
              <a:tabLst>
                <a:tab pos="4503420" algn="l"/>
              </a:tabLst>
            </a:pPr>
            <a:r>
              <a:rPr lang="fa-IR" sz="3200" b="1" dirty="0">
                <a:solidFill>
                  <a:srgbClr val="FF0000"/>
                </a:solidFill>
                <a:latin typeface="Calibri" panose="020F0502020204030204" pitchFamily="34" charset="0"/>
                <a:ea typeface="Calibri" panose="020F0502020204030204" pitchFamily="34" charset="0"/>
                <a:cs typeface="B Nazanin" panose="00000400000000000000" pitchFamily="2" charset="-78"/>
              </a:rPr>
              <a:t>مبانی تقسیم کار و طبقه بندی مشاغل</a:t>
            </a:r>
            <a:endParaRPr lang="en-US" sz="3200" b="1"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sz="2800" dirty="0">
                <a:solidFill>
                  <a:srgbClr val="00B0F0"/>
                </a:solidFill>
                <a:latin typeface="Calibri" panose="020F0502020204030204" pitchFamily="34" charset="0"/>
                <a:ea typeface="Calibri" panose="020F0502020204030204" pitchFamily="34" charset="0"/>
                <a:cs typeface="B Nazanin" panose="00000400000000000000" pitchFamily="2" charset="-78"/>
              </a:rPr>
              <a:t>تقسیم کار </a:t>
            </a:r>
            <a:r>
              <a:rPr lang="fa-IR" sz="2800" dirty="0">
                <a:latin typeface="Calibri" panose="020F0502020204030204" pitchFamily="34" charset="0"/>
                <a:ea typeface="Calibri" panose="020F0502020204030204" pitchFamily="34" charset="0"/>
                <a:cs typeface="B Nazanin" panose="00000400000000000000" pitchFamily="2" charset="-78"/>
              </a:rPr>
              <a:t>: </a:t>
            </a:r>
            <a:r>
              <a:rPr lang="fa-IR" sz="2400" dirty="0">
                <a:latin typeface="Calibri" panose="020F0502020204030204" pitchFamily="34" charset="0"/>
                <a:ea typeface="Calibri" panose="020F0502020204030204" pitchFamily="34" charset="0"/>
                <a:cs typeface="B Nazanin" panose="00000400000000000000" pitchFamily="2" charset="-78"/>
              </a:rPr>
              <a:t>عبارتند از تقسیم وظایف سازمانی بر اساس اصل تخصص بین اعضای سازمان رعایت این اصل باعث افزایش سطح کارایی می شود . زیرا افراد عهده دار وظایف و </a:t>
            </a:r>
            <a:r>
              <a:rPr lang="fa-IR" sz="2400" dirty="0" err="1">
                <a:latin typeface="Calibri" panose="020F0502020204030204" pitchFamily="34" charset="0"/>
                <a:ea typeface="Calibri" panose="020F0502020204030204" pitchFamily="34" charset="0"/>
                <a:cs typeface="B Nazanin" panose="00000400000000000000" pitchFamily="2" charset="-78"/>
              </a:rPr>
              <a:t>تکالیفی</a:t>
            </a:r>
            <a:r>
              <a:rPr lang="fa-IR" sz="2400" dirty="0">
                <a:latin typeface="Calibri" panose="020F0502020204030204" pitchFamily="34" charset="0"/>
                <a:ea typeface="Calibri" panose="020F0502020204030204" pitchFamily="34" charset="0"/>
                <a:cs typeface="B Nazanin" panose="00000400000000000000" pitchFamily="2" charset="-78"/>
              </a:rPr>
              <a:t> می </a:t>
            </a:r>
            <a:r>
              <a:rPr lang="fa-IR" sz="2400" dirty="0" err="1">
                <a:latin typeface="Calibri" panose="020F0502020204030204" pitchFamily="34" charset="0"/>
                <a:ea typeface="Calibri" panose="020F0502020204030204" pitchFamily="34" charset="0"/>
                <a:cs typeface="B Nazanin" panose="00000400000000000000" pitchFamily="2" charset="-78"/>
              </a:rPr>
              <a:t>گردنند</a:t>
            </a:r>
            <a:r>
              <a:rPr lang="fa-IR" sz="2400" dirty="0">
                <a:latin typeface="Calibri" panose="020F0502020204030204" pitchFamily="34" charset="0"/>
                <a:ea typeface="Calibri" panose="020F0502020204030204" pitchFamily="34" charset="0"/>
                <a:cs typeface="B Nazanin" panose="00000400000000000000" pitchFamily="2" charset="-78"/>
              </a:rPr>
              <a:t> که برای انجام آن از شرایط لازم برخوردارند. تقسیم کار نه تنها از مهمترین وظایف یک مدیر است بلکه بر مبنای آن سازمان و مدیر به تحقق اهداف تعیین شده در سازمان دست می </a:t>
            </a:r>
            <a:r>
              <a:rPr lang="fa-IR" sz="2400" dirty="0" smtClean="0">
                <a:latin typeface="Calibri" panose="020F0502020204030204" pitchFamily="34" charset="0"/>
                <a:ea typeface="Calibri" panose="020F0502020204030204" pitchFamily="34" charset="0"/>
                <a:cs typeface="B Nazanin" panose="00000400000000000000" pitchFamily="2" charset="-78"/>
              </a:rPr>
              <a:t>یابند.</a:t>
            </a:r>
            <a:endParaRPr lang="en-US" sz="24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sz="2400" dirty="0">
                <a:solidFill>
                  <a:srgbClr val="00B0F0"/>
                </a:solidFill>
                <a:latin typeface="Calibri" panose="020F0502020204030204" pitchFamily="34" charset="0"/>
                <a:ea typeface="Calibri" panose="020F0502020204030204" pitchFamily="34" charset="0"/>
                <a:cs typeface="B Nazanin" panose="00000400000000000000" pitchFamily="2" charset="-78"/>
              </a:rPr>
              <a:t>مبانی تقسیم کار و طبقه بندی وظایف : </a:t>
            </a:r>
            <a:r>
              <a:rPr lang="fa-IR" sz="2400" dirty="0">
                <a:latin typeface="Calibri" panose="020F0502020204030204" pitchFamily="34" charset="0"/>
                <a:ea typeface="Calibri" panose="020F0502020204030204" pitchFamily="34" charset="0"/>
                <a:cs typeface="B Nazanin" panose="00000400000000000000" pitchFamily="2" charset="-78"/>
              </a:rPr>
              <a:t>بدین معنی است که چگونه کار ها را تقسیم و وظایف را طبقه بندی کنیم تا حداکثر بهره را با صرف حداقل نیرو به دست آوریم و ضمنا اجرای وظایف به نحو ساده تر انجام </a:t>
            </a:r>
            <a:r>
              <a:rPr lang="fa-IR" sz="2400" dirty="0" smtClean="0">
                <a:latin typeface="Calibri" panose="020F0502020204030204" pitchFamily="34" charset="0"/>
                <a:ea typeface="Calibri" panose="020F0502020204030204" pitchFamily="34" charset="0"/>
                <a:cs typeface="B Nazanin" panose="00000400000000000000" pitchFamily="2" charset="-78"/>
              </a:rPr>
              <a:t>گیرد.</a:t>
            </a:r>
            <a:endParaRPr lang="en-US" sz="24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20098804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D2F45949-3F63-4EF7-B710-C9C8BE685EFA}"/>
              </a:ext>
            </a:extLst>
          </p:cNvPr>
          <p:cNvSpPr/>
          <p:nvPr/>
        </p:nvSpPr>
        <p:spPr>
          <a:xfrm>
            <a:off x="714375" y="626778"/>
            <a:ext cx="8810625" cy="5901616"/>
          </a:xfrm>
          <a:prstGeom prst="rect">
            <a:avLst/>
          </a:prstGeom>
        </p:spPr>
        <p:txBody>
          <a:bodyPr wrap="square">
            <a:spAutoFit/>
          </a:bodyPr>
          <a:lstStyle/>
          <a:p>
            <a:pPr algn="just" rtl="1">
              <a:lnSpc>
                <a:spcPct val="150000"/>
              </a:lnSpc>
              <a:spcAft>
                <a:spcPts val="800"/>
              </a:spcAft>
              <a:tabLst>
                <a:tab pos="4503420" algn="l"/>
              </a:tabLst>
            </a:pPr>
            <a:r>
              <a:rPr lang="fa-IR" sz="2000" dirty="0">
                <a:latin typeface="Calibri" panose="020F0502020204030204" pitchFamily="34" charset="0"/>
                <a:ea typeface="Calibri" panose="020F0502020204030204" pitchFamily="34" charset="0"/>
                <a:cs typeface="B Nazanin" panose="00000400000000000000" pitchFamily="2" charset="-78"/>
              </a:rPr>
              <a:t>1 – تقسیم کار بر مبنای هدف فعالیت : کلیه اشخاصی که برای یک فعالیت انجام وظیفه می کنند باید در یک رده و یا یک قسمت سازمان متمرکز </a:t>
            </a:r>
            <a:r>
              <a:rPr lang="fa-IR" sz="2000" dirty="0" smtClean="0">
                <a:latin typeface="Calibri" panose="020F0502020204030204" pitchFamily="34" charset="0"/>
                <a:ea typeface="Calibri" panose="020F0502020204030204" pitchFamily="34" charset="0"/>
                <a:cs typeface="B Nazanin" panose="00000400000000000000" pitchFamily="2" charset="-78"/>
              </a:rPr>
              <a:t>شود.</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tabLst>
                <a:tab pos="4503420" algn="l"/>
              </a:tabLst>
            </a:pPr>
            <a:r>
              <a:rPr lang="fa-IR" sz="2000" dirty="0">
                <a:latin typeface="Calibri" panose="020F0502020204030204" pitchFamily="34" charset="0"/>
                <a:ea typeface="Calibri" panose="020F0502020204030204" pitchFamily="34" charset="0"/>
                <a:cs typeface="B Nazanin" panose="00000400000000000000" pitchFamily="2" charset="-78"/>
              </a:rPr>
              <a:t>2 – تقسیم کار بر مینای نوع فعالیت یا نوع عملیات : بیانگر این است که کلیه فعالیت </a:t>
            </a:r>
            <a:r>
              <a:rPr lang="fa-IR" sz="2000" dirty="0" err="1">
                <a:latin typeface="Calibri" panose="020F0502020204030204" pitchFamily="34" charset="0"/>
                <a:ea typeface="Calibri" panose="020F0502020204030204" pitchFamily="34" charset="0"/>
                <a:cs typeface="B Nazanin" panose="00000400000000000000" pitchFamily="2" charset="-78"/>
              </a:rPr>
              <a:t>هایی</a:t>
            </a:r>
            <a:r>
              <a:rPr lang="fa-IR" sz="2000" dirty="0">
                <a:latin typeface="Calibri" panose="020F0502020204030204" pitchFamily="34" charset="0"/>
                <a:ea typeface="Calibri" panose="020F0502020204030204" pitchFamily="34" charset="0"/>
                <a:cs typeface="B Nazanin" panose="00000400000000000000" pitchFamily="2" charset="-78"/>
              </a:rPr>
              <a:t> که به یک نوع تخصص و اطلاعات احتیاج دارد در یک گروه متمرکز شود . مثلا : هر سه نیروی دفاع در کشور( نیروی هوایی – زمینی و دریایی ) به جمع آوری اطلاعات نیاز دارند بنابراین بایستی یک مرکز اطلاعاتی برای هر سه نیرو وجود داشته </a:t>
            </a:r>
            <a:r>
              <a:rPr lang="fa-IR" sz="2000" dirty="0" smtClean="0">
                <a:latin typeface="Calibri" panose="020F0502020204030204" pitchFamily="34" charset="0"/>
                <a:ea typeface="Calibri" panose="020F0502020204030204" pitchFamily="34" charset="0"/>
                <a:cs typeface="B Nazanin" panose="00000400000000000000" pitchFamily="2" charset="-78"/>
              </a:rPr>
              <a:t>باشد.</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tabLst>
                <a:tab pos="4503420" algn="l"/>
              </a:tabLst>
            </a:pPr>
            <a:r>
              <a:rPr lang="fa-IR" sz="2000" dirty="0">
                <a:latin typeface="Calibri" panose="020F0502020204030204" pitchFamily="34" charset="0"/>
                <a:ea typeface="Calibri" panose="020F0502020204030204" pitchFamily="34" charset="0"/>
                <a:cs typeface="B Nazanin" panose="00000400000000000000" pitchFamily="2" charset="-78"/>
              </a:rPr>
              <a:t>3 – تقسیم کار بر مینای مشتری یا ارباب رجوع : بدین معنی است که کلیه فعالیت </a:t>
            </a:r>
            <a:r>
              <a:rPr lang="fa-IR" sz="2000" dirty="0" err="1">
                <a:latin typeface="Calibri" panose="020F0502020204030204" pitchFamily="34" charset="0"/>
                <a:ea typeface="Calibri" panose="020F0502020204030204" pitchFamily="34" charset="0"/>
                <a:cs typeface="B Nazanin" panose="00000400000000000000" pitchFamily="2" charset="-78"/>
              </a:rPr>
              <a:t>هایی</a:t>
            </a:r>
            <a:r>
              <a:rPr lang="fa-IR" sz="2000" dirty="0">
                <a:latin typeface="Calibri" panose="020F0502020204030204" pitchFamily="34" charset="0"/>
                <a:ea typeface="Calibri" panose="020F0502020204030204" pitchFamily="34" charset="0"/>
                <a:cs typeface="B Nazanin" panose="00000400000000000000" pitchFamily="2" charset="-78"/>
              </a:rPr>
              <a:t> که به یک طبقه بخصوص از مردم یا مشتری مربوط می گردد . باید در یک دسته قرار بگیرند مثلا کلیه مربیانی که به شاگردان تمرین می دهند از داوران مسابقات جدا </a:t>
            </a:r>
            <a:r>
              <a:rPr lang="fa-IR" sz="2000" dirty="0" smtClean="0">
                <a:latin typeface="Calibri" panose="020F0502020204030204" pitchFamily="34" charset="0"/>
                <a:ea typeface="Calibri" panose="020F0502020204030204" pitchFamily="34" charset="0"/>
                <a:cs typeface="B Nazanin" panose="00000400000000000000" pitchFamily="2" charset="-78"/>
              </a:rPr>
              <a:t>شوند.</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tabLst>
                <a:tab pos="4503420" algn="l"/>
              </a:tabLst>
            </a:pPr>
            <a:r>
              <a:rPr lang="fa-IR" sz="2000" dirty="0">
                <a:latin typeface="Calibri" panose="020F0502020204030204" pitchFamily="34" charset="0"/>
                <a:ea typeface="Calibri" panose="020F0502020204030204" pitchFamily="34" charset="0"/>
                <a:cs typeface="B Nazanin" panose="00000400000000000000" pitchFamily="2" charset="-78"/>
              </a:rPr>
              <a:t>4 – تقسیم کار بر مبنای منطقه جغرافیایی : کلیه فعالیت </a:t>
            </a:r>
            <a:r>
              <a:rPr lang="fa-IR" sz="2000" dirty="0" err="1">
                <a:latin typeface="Calibri" panose="020F0502020204030204" pitchFamily="34" charset="0"/>
                <a:ea typeface="Calibri" panose="020F0502020204030204" pitchFamily="34" charset="0"/>
                <a:cs typeface="B Nazanin" panose="00000400000000000000" pitchFamily="2" charset="-78"/>
              </a:rPr>
              <a:t>هایی</a:t>
            </a:r>
            <a:r>
              <a:rPr lang="fa-IR" sz="2000" dirty="0">
                <a:latin typeface="Calibri" panose="020F0502020204030204" pitchFamily="34" charset="0"/>
                <a:ea typeface="Calibri" panose="020F0502020204030204" pitchFamily="34" charset="0"/>
                <a:cs typeface="B Nazanin" panose="00000400000000000000" pitchFamily="2" charset="-78"/>
              </a:rPr>
              <a:t> که در یک منطقه وجود دارد باید تحت نظارت یک رهبر و یا مدیر انجام شود مثلا : اداره ی کارهای اجرایی در جنوب ایران در بخش تربیت بدنی به عهده بخش </a:t>
            </a:r>
            <a:r>
              <a:rPr lang="en-US" sz="2000" dirty="0">
                <a:latin typeface="Calibri" panose="020F0502020204030204" pitchFamily="34" charset="0"/>
                <a:ea typeface="Calibri" panose="020F0502020204030204" pitchFamily="34" charset="0"/>
                <a:cs typeface="B Nazanin" panose="00000400000000000000" pitchFamily="2" charset="-78"/>
              </a:rPr>
              <a:t>X </a:t>
            </a:r>
            <a:r>
              <a:rPr lang="fa-IR" sz="2000" dirty="0">
                <a:latin typeface="Calibri" panose="020F0502020204030204" pitchFamily="34" charset="0"/>
                <a:ea typeface="Calibri" panose="020F0502020204030204" pitchFamily="34" charset="0"/>
                <a:cs typeface="B Nazanin" panose="00000400000000000000" pitchFamily="2" charset="-78"/>
              </a:rPr>
              <a:t> می </a:t>
            </a:r>
            <a:r>
              <a:rPr lang="fa-IR" sz="2000" dirty="0" smtClean="0">
                <a:latin typeface="Calibri" panose="020F0502020204030204" pitchFamily="34" charset="0"/>
                <a:ea typeface="Calibri" panose="020F0502020204030204" pitchFamily="34" charset="0"/>
                <a:cs typeface="B Nazanin" panose="00000400000000000000" pitchFamily="2" charset="-78"/>
              </a:rPr>
              <a:t>باشد.</a:t>
            </a:r>
            <a:endParaRPr lang="en-US" sz="20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197164374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D20B1CF5-C9D0-4DB4-BE1F-C9EBEE5EA1EB}"/>
              </a:ext>
            </a:extLst>
          </p:cNvPr>
          <p:cNvSpPr/>
          <p:nvPr/>
        </p:nvSpPr>
        <p:spPr>
          <a:xfrm>
            <a:off x="590550" y="144238"/>
            <a:ext cx="8953500" cy="6202980"/>
          </a:xfrm>
          <a:prstGeom prst="rect">
            <a:avLst/>
          </a:prstGeom>
        </p:spPr>
        <p:txBody>
          <a:bodyPr wrap="square">
            <a:spAutoFit/>
          </a:bodyPr>
          <a:lstStyle/>
          <a:p>
            <a:pPr algn="just" rtl="1">
              <a:lnSpc>
                <a:spcPct val="150000"/>
              </a:lnSpc>
              <a:spcAft>
                <a:spcPts val="800"/>
              </a:spcAft>
              <a:tabLst>
                <a:tab pos="4503420" algn="l"/>
              </a:tabLst>
            </a:pPr>
            <a:r>
              <a:rPr lang="fa-IR" sz="2800" dirty="0">
                <a:solidFill>
                  <a:srgbClr val="FF0000"/>
                </a:solidFill>
                <a:latin typeface="Calibri" panose="020F0502020204030204" pitchFamily="34" charset="0"/>
                <a:ea typeface="Calibri" panose="020F0502020204030204" pitchFamily="34" charset="0"/>
                <a:cs typeface="B Nazanin" panose="00000400000000000000" pitchFamily="2" charset="-78"/>
              </a:rPr>
              <a:t>اصول اساسی تقسیم کار :</a:t>
            </a:r>
            <a:endParaRPr lang="en-US" sz="2800"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tabLst>
                <a:tab pos="4503420" algn="l"/>
              </a:tabLst>
            </a:pPr>
            <a:r>
              <a:rPr lang="fa-IR" dirty="0">
                <a:solidFill>
                  <a:srgbClr val="00B0F0"/>
                </a:solidFill>
                <a:latin typeface="Calibri" panose="020F0502020204030204" pitchFamily="34" charset="0"/>
                <a:ea typeface="Calibri" panose="020F0502020204030204" pitchFamily="34" charset="0"/>
                <a:cs typeface="B Nazanin" panose="00000400000000000000" pitchFamily="2" charset="-78"/>
              </a:rPr>
              <a:t>1 – تخصص</a:t>
            </a:r>
            <a:r>
              <a:rPr lang="fa-IR" dirty="0">
                <a:latin typeface="Calibri" panose="020F0502020204030204" pitchFamily="34" charset="0"/>
                <a:ea typeface="Calibri" panose="020F0502020204030204" pitchFamily="34" charset="0"/>
                <a:cs typeface="B Nazanin" panose="00000400000000000000" pitchFamily="2" charset="-78"/>
              </a:rPr>
              <a:t> : تقسیم کار باید به نحوی صورت گیرد که استفاده از خدمات اهل فن و استعداد تخصصی افراد را میسر می سازد</a:t>
            </a:r>
            <a:endParaRPr lang="en-US"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tabLst>
                <a:tab pos="4503420" algn="l"/>
              </a:tabLst>
            </a:pPr>
            <a:r>
              <a:rPr lang="fa-IR" dirty="0">
                <a:solidFill>
                  <a:srgbClr val="00B0F0"/>
                </a:solidFill>
                <a:latin typeface="Calibri" panose="020F0502020204030204" pitchFamily="34" charset="0"/>
                <a:ea typeface="Calibri" panose="020F0502020204030204" pitchFamily="34" charset="0"/>
                <a:cs typeface="B Nazanin" panose="00000400000000000000" pitchFamily="2" charset="-78"/>
              </a:rPr>
              <a:t>2 – صرفه جویی </a:t>
            </a:r>
            <a:r>
              <a:rPr lang="fa-IR" dirty="0">
                <a:latin typeface="Calibri" panose="020F0502020204030204" pitchFamily="34" charset="0"/>
                <a:ea typeface="Calibri" panose="020F0502020204030204" pitchFamily="34" charset="0"/>
                <a:cs typeface="B Nazanin" panose="00000400000000000000" pitchFamily="2" charset="-78"/>
              </a:rPr>
              <a:t>: چنانچه تعداد طبقات واحد های سازمانی زیاد باشد در این صورت علاوه بر اشکالی که این موضوع ممکن است در سرعت ارتباطات به وجود آورد هزینه دستگاه را نیز افزایش می دهد </a:t>
            </a:r>
            <a:r>
              <a:rPr lang="fa-IR" dirty="0" smtClean="0">
                <a:latin typeface="Calibri" panose="020F0502020204030204" pitchFamily="34" charset="0"/>
                <a:ea typeface="Calibri" panose="020F0502020204030204" pitchFamily="34" charset="0"/>
                <a:cs typeface="B Nazanin" panose="00000400000000000000" pitchFamily="2" charset="-78"/>
              </a:rPr>
              <a:t>.</a:t>
            </a:r>
            <a:endParaRPr lang="en-US"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tabLst>
                <a:tab pos="4503420" algn="l"/>
              </a:tabLst>
            </a:pPr>
            <a:r>
              <a:rPr lang="fa-IR" dirty="0">
                <a:solidFill>
                  <a:srgbClr val="00B0F0"/>
                </a:solidFill>
                <a:latin typeface="Calibri" panose="020F0502020204030204" pitchFamily="34" charset="0"/>
                <a:ea typeface="Calibri" panose="020F0502020204030204" pitchFamily="34" charset="0"/>
                <a:cs typeface="B Nazanin" panose="00000400000000000000" pitchFamily="2" charset="-78"/>
              </a:rPr>
              <a:t>3 – کنترل </a:t>
            </a:r>
            <a:r>
              <a:rPr lang="fa-IR" dirty="0">
                <a:latin typeface="Calibri" panose="020F0502020204030204" pitchFamily="34" charset="0"/>
                <a:ea typeface="Calibri" panose="020F0502020204030204" pitchFamily="34" charset="0"/>
                <a:cs typeface="B Nazanin" panose="00000400000000000000" pitchFamily="2" charset="-78"/>
              </a:rPr>
              <a:t>: طریقه تقسیم کار تاثیر قابل توجهی در کنترل عملیات سازمانی دارد بدیهی است چنانچه بخواهیم نتایج فعالیت های مختلف سازمان را ارزیابی نماییم د این صورت باید برای فعالیت های مختلف سازمان واحد های متعددی ایجاد نماییم و حتی الامکان تقسیم فعالیت های مختلف بین واحد های سازمانی به نحوی باشد که نتایج فعالیت های یک واحد وقوع انحراف در یک یا چند واحد دیگر سازمان را ظاهر </a:t>
            </a:r>
            <a:r>
              <a:rPr lang="fa-IR" dirty="0" smtClean="0">
                <a:latin typeface="Calibri" panose="020F0502020204030204" pitchFamily="34" charset="0"/>
                <a:ea typeface="Calibri" panose="020F0502020204030204" pitchFamily="34" charset="0"/>
                <a:cs typeface="B Nazanin" panose="00000400000000000000" pitchFamily="2" charset="-78"/>
              </a:rPr>
              <a:t>سازد.</a:t>
            </a:r>
            <a:endParaRPr lang="en-US"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tabLst>
                <a:tab pos="4503420" algn="l"/>
              </a:tabLst>
            </a:pPr>
            <a:r>
              <a:rPr lang="fa-IR" dirty="0">
                <a:solidFill>
                  <a:srgbClr val="00B0F0"/>
                </a:solidFill>
                <a:latin typeface="Calibri" panose="020F0502020204030204" pitchFamily="34" charset="0"/>
                <a:ea typeface="Calibri" panose="020F0502020204030204" pitchFamily="34" charset="0"/>
                <a:cs typeface="B Nazanin" panose="00000400000000000000" pitchFamily="2" charset="-78"/>
              </a:rPr>
              <a:t>4 – هماهنگی عملیات </a:t>
            </a:r>
            <a:r>
              <a:rPr lang="fa-IR" dirty="0">
                <a:latin typeface="Calibri" panose="020F0502020204030204" pitchFamily="34" charset="0"/>
                <a:ea typeface="Calibri" panose="020F0502020204030204" pitchFamily="34" charset="0"/>
                <a:cs typeface="B Nazanin" panose="00000400000000000000" pitchFamily="2" charset="-78"/>
              </a:rPr>
              <a:t>: نظر به اهمیت هماهنگی گاهی ضرورت ایجاب می کند که حتی وظایف غیر مشابه تحت سرپرستی مدیر واحدی قرار </a:t>
            </a:r>
            <a:r>
              <a:rPr lang="fa-IR" dirty="0" smtClean="0">
                <a:latin typeface="Calibri" panose="020F0502020204030204" pitchFamily="34" charset="0"/>
                <a:ea typeface="Calibri" panose="020F0502020204030204" pitchFamily="34" charset="0"/>
                <a:cs typeface="B Nazanin" panose="00000400000000000000" pitchFamily="2" charset="-78"/>
              </a:rPr>
              <a:t>گیرد.</a:t>
            </a:r>
            <a:endParaRPr lang="en-US"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tabLst>
                <a:tab pos="4503420" algn="l"/>
              </a:tabLst>
            </a:pPr>
            <a:r>
              <a:rPr lang="fa-IR" dirty="0">
                <a:solidFill>
                  <a:srgbClr val="00B0F0"/>
                </a:solidFill>
                <a:latin typeface="Calibri" panose="020F0502020204030204" pitchFamily="34" charset="0"/>
                <a:ea typeface="Calibri" panose="020F0502020204030204" pitchFamily="34" charset="0"/>
                <a:cs typeface="B Nazanin" panose="00000400000000000000" pitchFamily="2" charset="-78"/>
              </a:rPr>
              <a:t>5 – اهمیت نسبی وظایف </a:t>
            </a:r>
            <a:r>
              <a:rPr lang="fa-IR" dirty="0">
                <a:latin typeface="Calibri" panose="020F0502020204030204" pitchFamily="34" charset="0"/>
                <a:ea typeface="Calibri" panose="020F0502020204030204" pitchFamily="34" charset="0"/>
                <a:cs typeface="B Nazanin" panose="00000400000000000000" pitchFamily="2" charset="-78"/>
              </a:rPr>
              <a:t>: در تقسیم کار و تشکیل سازمان اهمیت نسبی وظایف باید مورد توجه قرار گیرد روسای واحد های مختلف مایل هستند که حتی المقدور زیر نظر مقامات عالی تر سازمان قرار گیرند تا توجه کار بین واحد های اصلی سازمان حتی المقدور با توجه به نسبی وظایف صورت </a:t>
            </a:r>
            <a:r>
              <a:rPr lang="fa-IR" dirty="0" smtClean="0">
                <a:latin typeface="Calibri" panose="020F0502020204030204" pitchFamily="34" charset="0"/>
                <a:ea typeface="Calibri" panose="020F0502020204030204" pitchFamily="34" charset="0"/>
                <a:cs typeface="B Nazanin" panose="00000400000000000000" pitchFamily="2" charset="-78"/>
              </a:rPr>
              <a:t>گیرد.</a:t>
            </a:r>
            <a:endParaRPr lang="en-US"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115953339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 xmlns:a16="http://schemas.microsoft.com/office/drawing/2014/main" id="{B43D5B7E-840F-4D8A-85B2-5F0E881E1C3C}"/>
              </a:ext>
            </a:extLst>
          </p:cNvPr>
          <p:cNvGraphicFramePr/>
          <p:nvPr>
            <p:extLst>
              <p:ext uri="{D42A27DB-BD31-4B8C-83A1-F6EECF244321}">
                <p14:modId xmlns:p14="http://schemas.microsoft.com/office/powerpoint/2010/main" val="778848901"/>
              </p:ext>
            </p:extLst>
          </p:nvPr>
        </p:nvGraphicFramePr>
        <p:xfrm>
          <a:off x="669925" y="81491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59901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BBCD2259-70B2-4128-904E-2024545C2415}"/>
              </a:ext>
            </a:extLst>
          </p:cNvPr>
          <p:cNvSpPr/>
          <p:nvPr/>
        </p:nvSpPr>
        <p:spPr>
          <a:xfrm>
            <a:off x="581353" y="0"/>
            <a:ext cx="9001125" cy="6227346"/>
          </a:xfrm>
          <a:prstGeom prst="rect">
            <a:avLst/>
          </a:prstGeom>
        </p:spPr>
        <p:txBody>
          <a:bodyPr wrap="square">
            <a:spAutoFit/>
          </a:bodyPr>
          <a:lstStyle/>
          <a:p>
            <a:pPr algn="just" rtl="1">
              <a:lnSpc>
                <a:spcPct val="200000"/>
              </a:lnSpc>
              <a:spcAft>
                <a:spcPts val="800"/>
              </a:spcAft>
              <a:tabLst>
                <a:tab pos="4503420" algn="l"/>
              </a:tabLst>
            </a:pPr>
            <a:r>
              <a:rPr lang="fa-IR" sz="2800" dirty="0">
                <a:solidFill>
                  <a:srgbClr val="00B0F0"/>
                </a:solidFill>
                <a:latin typeface="Calibri" panose="020F0502020204030204" pitchFamily="34" charset="0"/>
                <a:ea typeface="Calibri" panose="020F0502020204030204" pitchFamily="34" charset="0"/>
                <a:cs typeface="B Nazanin" panose="00000400000000000000" pitchFamily="2" charset="-78"/>
              </a:rPr>
              <a:t>در روش تحلیلی </a:t>
            </a:r>
            <a:r>
              <a:rPr lang="fa-IR" sz="2800" dirty="0">
                <a:latin typeface="Calibri" panose="020F0502020204030204" pitchFamily="34" charset="0"/>
                <a:ea typeface="Calibri" panose="020F0502020204030204" pitchFamily="34" charset="0"/>
                <a:cs typeface="B Nazanin" panose="00000400000000000000" pitchFamily="2" charset="-78"/>
              </a:rPr>
              <a:t>منظور این است که هدف اصلی را به هدف های فرعی و هدف های فرعی را به وظایف و وظایف اصلی را به وظایف فرعی و وظایف فرعی را به شغل به نحوی تقسیم کنیم که فرد در داخل سازمان انجام </a:t>
            </a:r>
            <a:r>
              <a:rPr lang="fa-IR" sz="2800" dirty="0" smtClean="0">
                <a:latin typeface="Calibri" panose="020F0502020204030204" pitchFamily="34" charset="0"/>
                <a:ea typeface="Calibri" panose="020F0502020204030204" pitchFamily="34" charset="0"/>
                <a:cs typeface="B Nazanin" panose="00000400000000000000" pitchFamily="2" charset="-78"/>
              </a:rPr>
              <a:t>شود. </a:t>
            </a:r>
            <a:r>
              <a:rPr lang="fa-IR" sz="2800" dirty="0" smtClean="0">
                <a:solidFill>
                  <a:srgbClr val="00B0F0"/>
                </a:solidFill>
                <a:latin typeface="Calibri" panose="020F0502020204030204" pitchFamily="34" charset="0"/>
                <a:ea typeface="Calibri" panose="020F0502020204030204" pitchFamily="34" charset="0"/>
                <a:cs typeface="B Nazanin" panose="00000400000000000000" pitchFamily="2" charset="-78"/>
              </a:rPr>
              <a:t>در</a:t>
            </a:r>
            <a:r>
              <a:rPr lang="fa-IR" sz="2800" dirty="0" smtClean="0">
                <a:latin typeface="Calibri" panose="020F0502020204030204" pitchFamily="34" charset="0"/>
                <a:ea typeface="Calibri" panose="020F0502020204030204" pitchFamily="34" charset="0"/>
                <a:cs typeface="B Nazanin" panose="00000400000000000000" pitchFamily="2" charset="-78"/>
              </a:rPr>
              <a:t> </a:t>
            </a:r>
            <a:r>
              <a:rPr lang="fa-IR" sz="2800" dirty="0" smtClean="0">
                <a:solidFill>
                  <a:srgbClr val="00B0F0"/>
                </a:solidFill>
                <a:latin typeface="Calibri" panose="020F0502020204030204" pitchFamily="34" charset="0"/>
                <a:ea typeface="Calibri" panose="020F0502020204030204" pitchFamily="34" charset="0"/>
                <a:cs typeface="B Nazanin" panose="00000400000000000000" pitchFamily="2" charset="-78"/>
              </a:rPr>
              <a:t>روش ترکیبی </a:t>
            </a:r>
            <a:r>
              <a:rPr lang="fa-IR" sz="2800" dirty="0" smtClean="0">
                <a:latin typeface="Calibri" panose="020F0502020204030204" pitchFamily="34" charset="0"/>
                <a:ea typeface="Calibri" panose="020F0502020204030204" pitchFamily="34" charset="0"/>
                <a:cs typeface="B Nazanin" panose="00000400000000000000" pitchFamily="2" charset="-78"/>
              </a:rPr>
              <a:t>در وهله اول مشاغل مختلفی راکه باید در داخل سازمان انجام شود </a:t>
            </a:r>
            <a:r>
              <a:rPr lang="fa-IR" sz="2800" dirty="0">
                <a:latin typeface="Calibri" panose="020F0502020204030204" pitchFamily="34" charset="0"/>
                <a:ea typeface="Calibri" panose="020F0502020204030204" pitchFamily="34" charset="0"/>
                <a:cs typeface="B Nazanin" panose="00000400000000000000" pitchFamily="2" charset="-78"/>
              </a:rPr>
              <a:t>یک به یک تعیین می نماییم و سپس شاغل را با یکدیگر دسته بندی نموده و به ایجاد وظایف می پردازیم . بدین طریق سلسله مراتب کامل اداری به وجود خواهد </a:t>
            </a:r>
            <a:r>
              <a:rPr lang="fa-IR" sz="2800" dirty="0" smtClean="0">
                <a:latin typeface="Calibri" panose="020F0502020204030204" pitchFamily="34" charset="0"/>
                <a:ea typeface="Calibri" panose="020F0502020204030204" pitchFamily="34" charset="0"/>
                <a:cs typeface="B Nazanin" panose="00000400000000000000" pitchFamily="2" charset="-78"/>
              </a:rPr>
              <a:t>آمد.</a:t>
            </a:r>
            <a:endParaRPr lang="en-US" sz="28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sz="2800" dirty="0">
                <a:solidFill>
                  <a:srgbClr val="FF0000"/>
                </a:solidFill>
                <a:latin typeface="Calibri" panose="020F0502020204030204" pitchFamily="34" charset="0"/>
                <a:ea typeface="Calibri" panose="020F0502020204030204" pitchFamily="34" charset="0"/>
                <a:cs typeface="B Nazanin" panose="00000400000000000000" pitchFamily="2" charset="-78"/>
              </a:rPr>
              <a:t>نکته : برای تنظیم طرح سازمانی بهتر است از هر دو روش استفاده شود </a:t>
            </a:r>
            <a:r>
              <a:rPr lang="fa-IR" sz="2800"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a:t>
            </a:r>
            <a:endParaRPr lang="en-US" sz="2800" dirty="0">
              <a:solidFill>
                <a:srgbClr val="FF0000"/>
              </a:solidFill>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22341442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974FF2C9-2CFB-4A44-9635-197184A4B905}"/>
              </a:ext>
            </a:extLst>
          </p:cNvPr>
          <p:cNvSpPr/>
          <p:nvPr/>
        </p:nvSpPr>
        <p:spPr>
          <a:xfrm>
            <a:off x="747711" y="242647"/>
            <a:ext cx="8791575" cy="6055504"/>
          </a:xfrm>
          <a:prstGeom prst="rect">
            <a:avLst/>
          </a:prstGeom>
        </p:spPr>
        <p:txBody>
          <a:bodyPr wrap="square">
            <a:spAutoFit/>
          </a:bodyPr>
          <a:lstStyle/>
          <a:p>
            <a:pPr algn="just" rtl="1">
              <a:lnSpc>
                <a:spcPct val="150000"/>
              </a:lnSpc>
              <a:spcAft>
                <a:spcPts val="800"/>
              </a:spcAft>
              <a:tabLst>
                <a:tab pos="4503420" algn="l"/>
              </a:tabLst>
            </a:pPr>
            <a:r>
              <a:rPr lang="fa-IR" sz="2000" dirty="0">
                <a:solidFill>
                  <a:srgbClr val="FF0000"/>
                </a:solidFill>
                <a:latin typeface="Calibri" panose="020F0502020204030204" pitchFamily="34" charset="0"/>
                <a:ea typeface="Calibri" panose="020F0502020204030204" pitchFamily="34" charset="0"/>
                <a:cs typeface="B Nazanin" panose="00000400000000000000" pitchFamily="2" charset="-78"/>
              </a:rPr>
              <a:t>مزایا و معایب تقسیم کار : </a:t>
            </a:r>
            <a:endParaRPr lang="en-US" sz="2000"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tabLst>
                <a:tab pos="4503420" algn="l"/>
              </a:tabLst>
            </a:pPr>
            <a:r>
              <a:rPr lang="fa-IR" sz="2000" dirty="0">
                <a:solidFill>
                  <a:srgbClr val="00B0F0"/>
                </a:solidFill>
                <a:latin typeface="Calibri" panose="020F0502020204030204" pitchFamily="34" charset="0"/>
                <a:ea typeface="Calibri" panose="020F0502020204030204" pitchFamily="34" charset="0"/>
                <a:cs typeface="B Nazanin" panose="00000400000000000000" pitchFamily="2" charset="-78"/>
              </a:rPr>
              <a:t>مزایا : </a:t>
            </a:r>
            <a:endParaRPr lang="en-US" sz="2000" dirty="0">
              <a:solidFill>
                <a:srgbClr val="00B0F0"/>
              </a:solidFill>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tabLst>
                <a:tab pos="4503420" algn="l"/>
              </a:tabLst>
            </a:pPr>
            <a:r>
              <a:rPr lang="fa-IR" sz="2000" dirty="0">
                <a:latin typeface="Calibri" panose="020F0502020204030204" pitchFamily="34" charset="0"/>
                <a:ea typeface="Calibri" panose="020F0502020204030204" pitchFamily="34" charset="0"/>
                <a:cs typeface="B Nazanin" panose="00000400000000000000" pitchFamily="2" charset="-78"/>
              </a:rPr>
              <a:t>1 – تقسیم وظایف سازمان به مشاغل ساده موجب می </a:t>
            </a:r>
            <a:r>
              <a:rPr lang="fa-IR" sz="2000" dirty="0" smtClean="0">
                <a:latin typeface="Calibri" panose="020F0502020204030204" pitchFamily="34" charset="0"/>
                <a:ea typeface="Calibri" panose="020F0502020204030204" pitchFamily="34" charset="0"/>
                <a:cs typeface="B Nazanin" panose="00000400000000000000" pitchFamily="2" charset="-78"/>
              </a:rPr>
              <a:t>شود.</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tabLst>
                <a:tab pos="4503420" algn="l"/>
              </a:tabLst>
            </a:pPr>
            <a:r>
              <a:rPr lang="fa-IR" sz="2000" dirty="0">
                <a:latin typeface="Calibri" panose="020F0502020204030204" pitchFamily="34" charset="0"/>
                <a:ea typeface="Calibri" panose="020F0502020204030204" pitchFamily="34" charset="0"/>
                <a:cs typeface="B Nazanin" panose="00000400000000000000" pitchFamily="2" charset="-78"/>
              </a:rPr>
              <a:t>2 – هزینه آموزش کارکنان کاهش می یابد </a:t>
            </a:r>
            <a:r>
              <a:rPr lang="fa-IR" sz="2000" dirty="0" smtClean="0">
                <a:latin typeface="Calibri" panose="020F0502020204030204" pitchFamily="34" charset="0"/>
                <a:ea typeface="Calibri" panose="020F0502020204030204" pitchFamily="34" charset="0"/>
                <a:cs typeface="B Nazanin" panose="00000400000000000000" pitchFamily="2" charset="-78"/>
              </a:rPr>
              <a:t>.</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tabLst>
                <a:tab pos="4503420" algn="l"/>
              </a:tabLst>
            </a:pPr>
            <a:r>
              <a:rPr lang="fa-IR" sz="2000" dirty="0">
                <a:latin typeface="Calibri" panose="020F0502020204030204" pitchFamily="34" charset="0"/>
                <a:ea typeface="Calibri" panose="020F0502020204030204" pitchFamily="34" charset="0"/>
                <a:cs typeface="B Nazanin" panose="00000400000000000000" pitchFamily="2" charset="-78"/>
              </a:rPr>
              <a:t>3 – درجه اتکای سازمان به افراد به حداقل </a:t>
            </a:r>
            <a:r>
              <a:rPr lang="fa-IR" sz="2000" dirty="0" smtClean="0">
                <a:latin typeface="Calibri" panose="020F0502020204030204" pitchFamily="34" charset="0"/>
                <a:ea typeface="Calibri" panose="020F0502020204030204" pitchFamily="34" charset="0"/>
                <a:cs typeface="B Nazanin" panose="00000400000000000000" pitchFamily="2" charset="-78"/>
              </a:rPr>
              <a:t>برسد.</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tabLst>
                <a:tab pos="4503420" algn="l"/>
              </a:tabLst>
            </a:pPr>
            <a:r>
              <a:rPr lang="fa-IR" sz="2000" dirty="0">
                <a:latin typeface="Calibri" panose="020F0502020204030204" pitchFamily="34" charset="0"/>
                <a:ea typeface="Calibri" panose="020F0502020204030204" pitchFamily="34" charset="0"/>
                <a:cs typeface="B Nazanin" panose="00000400000000000000" pitchFamily="2" charset="-78"/>
              </a:rPr>
              <a:t>4 – به علت کوتاه بودن دوره انجام کار و تکرار کار کارگر تلاش می کند حرکات بی فایده و ضایع را انجام </a:t>
            </a:r>
            <a:r>
              <a:rPr lang="fa-IR" sz="2000" dirty="0" smtClean="0">
                <a:latin typeface="Calibri" panose="020F0502020204030204" pitchFamily="34" charset="0"/>
                <a:ea typeface="Calibri" panose="020F0502020204030204" pitchFamily="34" charset="0"/>
                <a:cs typeface="B Nazanin" panose="00000400000000000000" pitchFamily="2" charset="-78"/>
              </a:rPr>
              <a:t>ندهد. </a:t>
            </a:r>
            <a:r>
              <a:rPr lang="fa-IR" sz="2000" dirty="0">
                <a:latin typeface="Calibri" panose="020F0502020204030204" pitchFamily="34" charset="0"/>
                <a:ea typeface="Calibri" panose="020F0502020204030204" pitchFamily="34" charset="0"/>
                <a:cs typeface="B Nazanin" panose="00000400000000000000" pitchFamily="2" charset="-78"/>
              </a:rPr>
              <a:t>بنابراین اشتباهات کمتر می شود محصول بهتر و بیشتری نیز تولید می شود.</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tabLst>
                <a:tab pos="4503420" algn="l"/>
              </a:tabLst>
            </a:pPr>
            <a:endParaRPr lang="fa-IR" sz="2000" dirty="0">
              <a:solidFill>
                <a:srgbClr val="00B0F0"/>
              </a:solidFill>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tabLst>
                <a:tab pos="4503420" algn="l"/>
              </a:tabLst>
            </a:pPr>
            <a:r>
              <a:rPr lang="fa-IR" sz="2000" dirty="0">
                <a:solidFill>
                  <a:srgbClr val="00B0F0"/>
                </a:solidFill>
                <a:latin typeface="Calibri" panose="020F0502020204030204" pitchFamily="34" charset="0"/>
                <a:ea typeface="Calibri" panose="020F0502020204030204" pitchFamily="34" charset="0"/>
                <a:cs typeface="B Nazanin" panose="00000400000000000000" pitchFamily="2" charset="-78"/>
              </a:rPr>
              <a:t>معایب : </a:t>
            </a:r>
            <a:endParaRPr lang="en-US" sz="2000" dirty="0">
              <a:solidFill>
                <a:srgbClr val="00B0F0"/>
              </a:solidFill>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tabLst>
                <a:tab pos="4503420" algn="l"/>
              </a:tabLst>
            </a:pPr>
            <a:r>
              <a:rPr lang="fa-IR" sz="2000" dirty="0">
                <a:latin typeface="Calibri" panose="020F0502020204030204" pitchFamily="34" charset="0"/>
                <a:ea typeface="Calibri" panose="020F0502020204030204" pitchFamily="34" charset="0"/>
                <a:cs typeface="B Nazanin" panose="00000400000000000000" pitchFamily="2" charset="-78"/>
              </a:rPr>
              <a:t>1 – فرد نمی تواند احتیاجات روانی خود را به طور باید و شاید برآورده نماید از غیبت از کار افزایش می </a:t>
            </a:r>
            <a:r>
              <a:rPr lang="fa-IR" sz="2000" dirty="0" smtClean="0">
                <a:latin typeface="Calibri" panose="020F0502020204030204" pitchFamily="34" charset="0"/>
                <a:ea typeface="Calibri" panose="020F0502020204030204" pitchFamily="34" charset="0"/>
                <a:cs typeface="B Nazanin" panose="00000400000000000000" pitchFamily="2" charset="-78"/>
              </a:rPr>
              <a:t>یابد.</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tabLst>
                <a:tab pos="4503420" algn="l"/>
              </a:tabLst>
            </a:pPr>
            <a:r>
              <a:rPr lang="fa-IR" sz="2000" dirty="0">
                <a:latin typeface="Calibri" panose="020F0502020204030204" pitchFamily="34" charset="0"/>
                <a:ea typeface="Calibri" panose="020F0502020204030204" pitchFamily="34" charset="0"/>
                <a:cs typeface="B Nazanin" panose="00000400000000000000" pitchFamily="2" charset="-78"/>
              </a:rPr>
              <a:t>2 – با کم شدن اتکای سازمان به مهارت آن ها فرد احتیاجات </a:t>
            </a:r>
            <a:r>
              <a:rPr lang="fa-IR" sz="2000" dirty="0" err="1">
                <a:latin typeface="Calibri" panose="020F0502020204030204" pitchFamily="34" charset="0"/>
                <a:ea typeface="Calibri" panose="020F0502020204030204" pitchFamily="34" charset="0"/>
                <a:cs typeface="B Nazanin" panose="00000400000000000000" pitchFamily="2" charset="-78"/>
              </a:rPr>
              <a:t>تامینی</a:t>
            </a:r>
            <a:r>
              <a:rPr lang="fa-IR" sz="2000" dirty="0">
                <a:latin typeface="Calibri" panose="020F0502020204030204" pitchFamily="34" charset="0"/>
                <a:ea typeface="Calibri" panose="020F0502020204030204" pitchFamily="34" charset="0"/>
                <a:cs typeface="B Nazanin" panose="00000400000000000000" pitchFamily="2" charset="-78"/>
              </a:rPr>
              <a:t> خود را در خطر می بیند.</a:t>
            </a:r>
            <a:endParaRPr lang="en-US" sz="2000" dirty="0">
              <a:latin typeface="Calibri" panose="020F0502020204030204" pitchFamily="34" charset="0"/>
              <a:ea typeface="Calibri" panose="020F0502020204030204" pitchFamily="34" charset="0"/>
              <a:cs typeface="B Nazanin" panose="00000400000000000000" pitchFamily="2" charset="-78"/>
            </a:endParaRPr>
          </a:p>
        </p:txBody>
      </p:sp>
      <p:sp>
        <p:nvSpPr>
          <p:cNvPr id="5" name="Double Brace 4">
            <a:extLst>
              <a:ext uri="{FF2B5EF4-FFF2-40B4-BE49-F238E27FC236}">
                <a16:creationId xmlns="" xmlns:a16="http://schemas.microsoft.com/office/drawing/2014/main" id="{79F21B72-9EB7-45D6-8211-51953B58C378}"/>
              </a:ext>
            </a:extLst>
          </p:cNvPr>
          <p:cNvSpPr/>
          <p:nvPr/>
        </p:nvSpPr>
        <p:spPr>
          <a:xfrm>
            <a:off x="523873" y="1426249"/>
            <a:ext cx="9401175" cy="2581275"/>
          </a:xfrm>
          <a:prstGeom prst="bracePair">
            <a:avLst/>
          </a:prstGeom>
        </p:spPr>
        <p:style>
          <a:lnRef idx="3">
            <a:schemeClr val="accent5"/>
          </a:lnRef>
          <a:fillRef idx="0">
            <a:schemeClr val="accent5"/>
          </a:fillRef>
          <a:effectRef idx="2">
            <a:schemeClr val="accent5"/>
          </a:effectRef>
          <a:fontRef idx="minor">
            <a:schemeClr val="tx1"/>
          </a:fontRef>
        </p:style>
        <p:txBody>
          <a:bodyPr rtlCol="1" anchor="ctr"/>
          <a:lstStyle/>
          <a:p>
            <a:pPr algn="ctr"/>
            <a:endParaRPr lang="fa-IR"/>
          </a:p>
        </p:txBody>
      </p:sp>
      <p:sp>
        <p:nvSpPr>
          <p:cNvPr id="6" name="Double Brace 5">
            <a:extLst>
              <a:ext uri="{FF2B5EF4-FFF2-40B4-BE49-F238E27FC236}">
                <a16:creationId xmlns="" xmlns:a16="http://schemas.microsoft.com/office/drawing/2014/main" id="{59F3EDB1-F0BB-4CFC-8712-B75AD3DFCAD3}"/>
              </a:ext>
            </a:extLst>
          </p:cNvPr>
          <p:cNvSpPr/>
          <p:nvPr/>
        </p:nvSpPr>
        <p:spPr>
          <a:xfrm>
            <a:off x="747711" y="5191125"/>
            <a:ext cx="8953500" cy="1107867"/>
          </a:xfrm>
          <a:prstGeom prst="bracePair">
            <a:avLst/>
          </a:prstGeom>
        </p:spPr>
        <p:style>
          <a:lnRef idx="3">
            <a:schemeClr val="accent5"/>
          </a:lnRef>
          <a:fillRef idx="0">
            <a:schemeClr val="accent5"/>
          </a:fillRef>
          <a:effectRef idx="2">
            <a:schemeClr val="accent5"/>
          </a:effectRef>
          <a:fontRef idx="minor">
            <a:schemeClr val="tx1"/>
          </a:fontRef>
        </p:style>
        <p:txBody>
          <a:bodyPr rtlCol="1" anchor="ctr"/>
          <a:lstStyle/>
          <a:p>
            <a:pPr algn="ctr"/>
            <a:endParaRPr lang="fa-IR"/>
          </a:p>
        </p:txBody>
      </p:sp>
    </p:spTree>
    <p:extLst>
      <p:ext uri="{BB962C8B-B14F-4D97-AF65-F5344CB8AC3E}">
        <p14:creationId xmlns:p14="http://schemas.microsoft.com/office/powerpoint/2010/main" val="398413922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C14852B8-8668-4A7C-96E5-39972ED4EEB2}"/>
              </a:ext>
            </a:extLst>
          </p:cNvPr>
          <p:cNvSpPr/>
          <p:nvPr/>
        </p:nvSpPr>
        <p:spPr>
          <a:xfrm>
            <a:off x="435194" y="312673"/>
            <a:ext cx="9001125" cy="6329938"/>
          </a:xfrm>
          <a:prstGeom prst="rect">
            <a:avLst/>
          </a:prstGeom>
        </p:spPr>
        <p:txBody>
          <a:bodyPr wrap="square">
            <a:spAutoFit/>
          </a:bodyPr>
          <a:lstStyle/>
          <a:p>
            <a:pPr algn="just" rtl="1">
              <a:lnSpc>
                <a:spcPct val="150000"/>
              </a:lnSpc>
              <a:spcAft>
                <a:spcPts val="800"/>
              </a:spcAft>
              <a:tabLst>
                <a:tab pos="4503420" algn="l"/>
              </a:tabLst>
            </a:pPr>
            <a:r>
              <a:rPr lang="fa-IR" sz="2800" dirty="0">
                <a:solidFill>
                  <a:srgbClr val="FF0000"/>
                </a:solidFill>
                <a:latin typeface="Calibri" panose="020F0502020204030204" pitchFamily="34" charset="0"/>
                <a:ea typeface="Calibri" panose="020F0502020204030204" pitchFamily="34" charset="0"/>
                <a:cs typeface="B Nazanin" panose="00000400000000000000" pitchFamily="2" charset="-78"/>
              </a:rPr>
              <a:t>طبقه بندی مشاغل :</a:t>
            </a:r>
            <a:endParaRPr lang="en-US" sz="2800"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tabLst>
                <a:tab pos="4503420" algn="l"/>
              </a:tabLst>
            </a:pPr>
            <a:r>
              <a:rPr lang="fa-IR" sz="2000" dirty="0">
                <a:latin typeface="Calibri" panose="020F0502020204030204" pitchFamily="34" charset="0"/>
                <a:ea typeface="Calibri" panose="020F0502020204030204" pitchFamily="34" charset="0"/>
                <a:cs typeface="B Nazanin" panose="00000400000000000000" pitchFamily="2" charset="-78"/>
              </a:rPr>
              <a:t>1 – تعریف طبقه بندی مشاغل : به گروهبندی مشاغل بر اساس نوع وظایف و سطح مسئولیت ها و شرایط احراز شغل و نیز انتخاب عنوان مناسب برای آن ها اطلاق می </a:t>
            </a:r>
            <a:r>
              <a:rPr lang="fa-IR" sz="2000" dirty="0" smtClean="0">
                <a:latin typeface="Calibri" panose="020F0502020204030204" pitchFamily="34" charset="0"/>
                <a:ea typeface="Calibri" panose="020F0502020204030204" pitchFamily="34" charset="0"/>
                <a:cs typeface="B Nazanin" panose="00000400000000000000" pitchFamily="2" charset="-78"/>
              </a:rPr>
              <a:t>شود.</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tabLst>
                <a:tab pos="4503420" algn="l"/>
              </a:tabLst>
            </a:pPr>
            <a:r>
              <a:rPr lang="fa-IR" sz="2000" dirty="0">
                <a:latin typeface="Calibri" panose="020F0502020204030204" pitchFamily="34" charset="0"/>
                <a:ea typeface="Calibri" panose="020F0502020204030204" pitchFamily="34" charset="0"/>
                <a:cs typeface="B Nazanin" panose="00000400000000000000" pitchFamily="2" charset="-78"/>
              </a:rPr>
              <a:t>2 – طرح طبقه بندی مشاغل : به شرح رشته های شغلی فهرست تخصیص رشته شغلی . مقررات . آئین نامه ها و دستور العمل های اجرایی اطلاق می </a:t>
            </a:r>
            <a:r>
              <a:rPr lang="fa-IR" sz="2000" dirty="0" smtClean="0">
                <a:latin typeface="Calibri" panose="020F0502020204030204" pitchFamily="34" charset="0"/>
                <a:ea typeface="Calibri" panose="020F0502020204030204" pitchFamily="34" charset="0"/>
                <a:cs typeface="B Nazanin" panose="00000400000000000000" pitchFamily="2" charset="-78"/>
              </a:rPr>
              <a:t>شود.</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tabLst>
                <a:tab pos="4503420" algn="l"/>
              </a:tabLst>
            </a:pPr>
            <a:r>
              <a:rPr lang="fa-IR" sz="2000" dirty="0">
                <a:latin typeface="Calibri" panose="020F0502020204030204" pitchFamily="34" charset="0"/>
                <a:ea typeface="Calibri" panose="020F0502020204030204" pitchFamily="34" charset="0"/>
                <a:cs typeface="B Nazanin" panose="00000400000000000000" pitchFamily="2" charset="-78"/>
              </a:rPr>
              <a:t>3 – شغل : عبارت است از مجموعه از وظایف و مسئولیت های مرتبط و مستمر که بر اساس طرح طبقه بندی مشاغل به این عنوان شناخته می </a:t>
            </a:r>
            <a:r>
              <a:rPr lang="fa-IR" sz="2000" dirty="0" smtClean="0">
                <a:latin typeface="Calibri" panose="020F0502020204030204" pitchFamily="34" charset="0"/>
                <a:ea typeface="Calibri" panose="020F0502020204030204" pitchFamily="34" charset="0"/>
                <a:cs typeface="B Nazanin" panose="00000400000000000000" pitchFamily="2" charset="-78"/>
              </a:rPr>
              <a:t>شود.</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tabLst>
                <a:tab pos="4503420" algn="l"/>
              </a:tabLst>
            </a:pPr>
            <a:r>
              <a:rPr lang="fa-IR" sz="2000" dirty="0">
                <a:latin typeface="Calibri" panose="020F0502020204030204" pitchFamily="34" charset="0"/>
                <a:ea typeface="Calibri" panose="020F0502020204030204" pitchFamily="34" charset="0"/>
                <a:cs typeface="B Nazanin" panose="00000400000000000000" pitchFamily="2" charset="-78"/>
              </a:rPr>
              <a:t>4 – رشته شغلی : عبارت است از تعدادی شغل که از لحاظ نوع کار مشابه ولی از نظر ماهیت و دشواری وظایف و مسئولیت ها دارای درجات مختلف می </a:t>
            </a:r>
            <a:r>
              <a:rPr lang="fa-IR" sz="2000" dirty="0" smtClean="0">
                <a:latin typeface="Calibri" panose="020F0502020204030204" pitchFamily="34" charset="0"/>
                <a:ea typeface="Calibri" panose="020F0502020204030204" pitchFamily="34" charset="0"/>
                <a:cs typeface="B Nazanin" panose="00000400000000000000" pitchFamily="2" charset="-78"/>
              </a:rPr>
              <a:t>باشد.</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tabLst>
                <a:tab pos="4503420" algn="l"/>
              </a:tabLst>
            </a:pPr>
            <a:r>
              <a:rPr lang="fa-IR" sz="2000" dirty="0">
                <a:latin typeface="Calibri" panose="020F0502020204030204" pitchFamily="34" charset="0"/>
                <a:ea typeface="Calibri" panose="020F0502020204030204" pitchFamily="34" charset="0"/>
                <a:cs typeface="B Nazanin" panose="00000400000000000000" pitchFamily="2" charset="-78"/>
              </a:rPr>
              <a:t>5 – شرح رشته شغلی : به منظور مشخص کردن وظایف و مسئولیت ها و شرایط احراز مشاغل قابل تخصیص به یک رشته شغلی مشخص تهیه می شود که حاوی عنوان – تعریف – نمونه وظایف و مسئولیت ها – حداقل شرایط احراز تاریخ تصویب و شماره تشخیص می باشد . شماره مبین رسته . رسته فرعی و رشته شغلی می </a:t>
            </a:r>
            <a:r>
              <a:rPr lang="fa-IR" sz="2000" dirty="0" smtClean="0">
                <a:latin typeface="Calibri" panose="020F0502020204030204" pitchFamily="34" charset="0"/>
                <a:ea typeface="Calibri" panose="020F0502020204030204" pitchFamily="34" charset="0"/>
                <a:cs typeface="B Nazanin" panose="00000400000000000000" pitchFamily="2" charset="-78"/>
              </a:rPr>
              <a:t>باشد.</a:t>
            </a:r>
            <a:endParaRPr lang="en-US" sz="20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309170678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0C810308-F772-4E50-9ACF-AA2E92CCC5A1}"/>
              </a:ext>
            </a:extLst>
          </p:cNvPr>
          <p:cNvSpPr/>
          <p:nvPr/>
        </p:nvSpPr>
        <p:spPr>
          <a:xfrm>
            <a:off x="657225" y="497252"/>
            <a:ext cx="8734425" cy="5893921"/>
          </a:xfrm>
          <a:prstGeom prst="rect">
            <a:avLst/>
          </a:prstGeom>
        </p:spPr>
        <p:txBody>
          <a:bodyPr wrap="square">
            <a:spAutoFit/>
          </a:bodyPr>
          <a:lstStyle/>
          <a:p>
            <a:pPr algn="just" rtl="1">
              <a:lnSpc>
                <a:spcPct val="150000"/>
              </a:lnSpc>
              <a:spcAft>
                <a:spcPts val="800"/>
              </a:spcAft>
              <a:tabLst>
                <a:tab pos="4503420" algn="l"/>
              </a:tabLst>
            </a:pPr>
            <a:r>
              <a:rPr lang="fa-IR" sz="2400" dirty="0">
                <a:latin typeface="Calibri" panose="020F0502020204030204" pitchFamily="34" charset="0"/>
                <a:ea typeface="Calibri" panose="020F0502020204030204" pitchFamily="34" charset="0"/>
                <a:cs typeface="B Nazanin" panose="00000400000000000000" pitchFamily="2" charset="-78"/>
              </a:rPr>
              <a:t>رشته شغلی : عبارتند از مجموعه از رشته های شغلی که از لحاظ کار و مدرک تحصیلی و تجربی شباهت های کلی و عمومی داشته باشند ایجاد رسته های فرعی در ذیل هر دسته بر اساس نوع مشاغل امکان پذیر </a:t>
            </a:r>
            <a:r>
              <a:rPr lang="fa-IR" sz="2400" dirty="0" smtClean="0">
                <a:latin typeface="Calibri" panose="020F0502020204030204" pitchFamily="34" charset="0"/>
                <a:ea typeface="Calibri" panose="020F0502020204030204" pitchFamily="34" charset="0"/>
                <a:cs typeface="B Nazanin" panose="00000400000000000000" pitchFamily="2" charset="-78"/>
              </a:rPr>
              <a:t>است.</a:t>
            </a:r>
            <a:endParaRPr lang="en-US" sz="24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tabLst>
                <a:tab pos="4503420" algn="l"/>
              </a:tabLst>
            </a:pPr>
            <a:r>
              <a:rPr lang="fa-IR" sz="2400" dirty="0">
                <a:latin typeface="Calibri" panose="020F0502020204030204" pitchFamily="34" charset="0"/>
                <a:ea typeface="Calibri" panose="020F0502020204030204" pitchFamily="34" charset="0"/>
                <a:cs typeface="B Nazanin" panose="00000400000000000000" pitchFamily="2" charset="-78"/>
              </a:rPr>
              <a:t>رسته های موجود عبارتند از : آموزشی فرهنگی – اداری مالی – امور اجتماعی – خدمات – کشاورزی و محیط زیست – فنی مهندسی – فناوری اطلاعات و بهداشتی درمانی</a:t>
            </a:r>
            <a:endParaRPr lang="en-US" sz="24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tabLst>
                <a:tab pos="4503420" algn="l"/>
              </a:tabLst>
            </a:pPr>
            <a:r>
              <a:rPr lang="fa-IR" sz="2400" dirty="0">
                <a:latin typeface="Calibri" panose="020F0502020204030204" pitchFamily="34" charset="0"/>
                <a:ea typeface="Calibri" panose="020F0502020204030204" pitchFamily="34" charset="0"/>
                <a:cs typeface="B Nazanin" panose="00000400000000000000" pitchFamily="2" charset="-78"/>
              </a:rPr>
              <a:t>رسته فرعی : در یک رسته فرعی رشته های شغلی که از نظر نوع کار – حرف  و شرایط احراز وابستگی بیشتری دارند در یک رستع فرعی قرار می </a:t>
            </a:r>
            <a:r>
              <a:rPr lang="fa-IR" sz="2400" dirty="0" smtClean="0">
                <a:latin typeface="Calibri" panose="020F0502020204030204" pitchFamily="34" charset="0"/>
                <a:ea typeface="Calibri" panose="020F0502020204030204" pitchFamily="34" charset="0"/>
                <a:cs typeface="B Nazanin" panose="00000400000000000000" pitchFamily="2" charset="-78"/>
              </a:rPr>
              <a:t>گیرند.</a:t>
            </a:r>
            <a:endParaRPr lang="en-US" sz="24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tabLst>
                <a:tab pos="4503420" algn="l"/>
              </a:tabLst>
            </a:pPr>
            <a:r>
              <a:rPr lang="fa-IR" sz="2400" dirty="0">
                <a:latin typeface="Calibri" panose="020F0502020204030204" pitchFamily="34" charset="0"/>
                <a:ea typeface="Calibri" panose="020F0502020204030204" pitchFamily="34" charset="0"/>
                <a:cs typeface="B Nazanin" panose="00000400000000000000" pitchFamily="2" charset="-78"/>
              </a:rPr>
              <a:t>شرایط احراز شغلی : عبارت است از حداقل خصوصیات و توانایی های لازم اعم از تحصیلات – مهارت ها – تجربه و دوره های آموزشی مورد نیاز که برای انجام وظایف و قبول مسئولیت های یک شغل لازم </a:t>
            </a:r>
            <a:r>
              <a:rPr lang="fa-IR" sz="2400" dirty="0" smtClean="0">
                <a:latin typeface="Calibri" panose="020F0502020204030204" pitchFamily="34" charset="0"/>
                <a:ea typeface="Calibri" panose="020F0502020204030204" pitchFamily="34" charset="0"/>
                <a:cs typeface="B Nazanin" panose="00000400000000000000" pitchFamily="2" charset="-78"/>
              </a:rPr>
              <a:t>است.</a:t>
            </a:r>
            <a:endParaRPr lang="en-US" sz="24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186606101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C82CF0FB-B2C9-4786-AD16-41C1EEFE1DA1}"/>
              </a:ext>
            </a:extLst>
          </p:cNvPr>
          <p:cNvSpPr/>
          <p:nvPr/>
        </p:nvSpPr>
        <p:spPr>
          <a:xfrm>
            <a:off x="889932" y="158141"/>
            <a:ext cx="8380192" cy="830997"/>
          </a:xfrm>
          <a:prstGeom prst="rect">
            <a:avLst/>
          </a:prstGeom>
        </p:spPr>
        <p:txBody>
          <a:bodyPr wrap="square">
            <a:spAutoFit/>
          </a:bodyPr>
          <a:lstStyle/>
          <a:p>
            <a:pPr algn="ctr" rtl="1">
              <a:lnSpc>
                <a:spcPct val="150000"/>
              </a:lnSpc>
              <a:spcAft>
                <a:spcPts val="800"/>
              </a:spcAft>
            </a:pPr>
            <a:r>
              <a:rPr lang="fa-IR" sz="3200" dirty="0">
                <a:solidFill>
                  <a:srgbClr val="FF0000"/>
                </a:solidFill>
                <a:latin typeface="Times New Roman" panose="02020603050405020304" pitchFamily="18" charset="0"/>
                <a:ea typeface="Calibri" panose="020F0502020204030204" pitchFamily="34" charset="0"/>
                <a:cs typeface="B Nazanin" panose="00000400000000000000" pitchFamily="2" charset="-78"/>
              </a:rPr>
              <a:t>انواع سازمان های </a:t>
            </a:r>
            <a:r>
              <a:rPr lang="fa-IR" sz="3200" dirty="0" smtClean="0">
                <a:solidFill>
                  <a:srgbClr val="FF0000"/>
                </a:solidFill>
                <a:latin typeface="Times New Roman" panose="02020603050405020304" pitchFamily="18" charset="0"/>
                <a:ea typeface="Calibri" panose="020F0502020204030204" pitchFamily="34" charset="0"/>
                <a:cs typeface="B Nazanin" panose="00000400000000000000" pitchFamily="2" charset="-78"/>
              </a:rPr>
              <a:t>اجتماعی درتربیت بدنی و ورزش</a:t>
            </a:r>
            <a:endParaRPr lang="en-US" sz="3200" dirty="0">
              <a:solidFill>
                <a:srgbClr val="FF0000"/>
              </a:solidFill>
              <a:latin typeface="Times New Roman" panose="02020603050405020304" pitchFamily="18" charset="0"/>
              <a:ea typeface="Calibri" panose="020F0502020204030204" pitchFamily="34" charset="0"/>
              <a:cs typeface="B Nazanin" panose="00000400000000000000" pitchFamily="2" charset="-78"/>
            </a:endParaRPr>
          </a:p>
        </p:txBody>
      </p:sp>
      <p:sp>
        <p:nvSpPr>
          <p:cNvPr id="4" name="Rectangle 3">
            <a:extLst>
              <a:ext uri="{FF2B5EF4-FFF2-40B4-BE49-F238E27FC236}">
                <a16:creationId xmlns="" xmlns:a16="http://schemas.microsoft.com/office/drawing/2014/main" id="{6C8400C0-F083-41E0-B8C7-9D027331A765}"/>
              </a:ext>
            </a:extLst>
          </p:cNvPr>
          <p:cNvSpPr/>
          <p:nvPr/>
        </p:nvSpPr>
        <p:spPr>
          <a:xfrm>
            <a:off x="3844840" y="824891"/>
            <a:ext cx="2940228" cy="553998"/>
          </a:xfrm>
          <a:prstGeom prst="rect">
            <a:avLst/>
          </a:prstGeom>
        </p:spPr>
        <p:txBody>
          <a:bodyPr wrap="none">
            <a:spAutoFit/>
          </a:bodyPr>
          <a:lstStyle/>
          <a:p>
            <a:pPr algn="just" rtl="1">
              <a:lnSpc>
                <a:spcPct val="150000"/>
              </a:lnSpc>
              <a:spcAft>
                <a:spcPts val="800"/>
              </a:spcAft>
            </a:pPr>
            <a:r>
              <a:rPr lang="fa-IR" sz="2000" dirty="0" smtClean="0">
                <a:latin typeface="Times New Roman" panose="02020603050405020304" pitchFamily="18" charset="0"/>
                <a:ea typeface="Calibri" panose="020F0502020204030204" pitchFamily="34" charset="0"/>
                <a:cs typeface="B Nazanin" panose="00000400000000000000" pitchFamily="2" charset="-78"/>
              </a:rPr>
              <a:t>سازمان بر </a:t>
            </a:r>
            <a:r>
              <a:rPr lang="fa-IR" sz="2000" dirty="0">
                <a:latin typeface="Times New Roman" panose="02020603050405020304" pitchFamily="18" charset="0"/>
                <a:ea typeface="Calibri" panose="020F0502020204030204" pitchFamily="34" charset="0"/>
                <a:cs typeface="B Nazanin" panose="00000400000000000000" pitchFamily="2" charset="-78"/>
              </a:rPr>
              <a:t>حسب روابط حاکم بر آن:</a:t>
            </a:r>
            <a:endParaRPr lang="en-US" sz="2000" dirty="0">
              <a:latin typeface="Times New Roman" panose="02020603050405020304" pitchFamily="18" charset="0"/>
              <a:ea typeface="Calibri" panose="020F0502020204030204" pitchFamily="34" charset="0"/>
              <a:cs typeface="B Nazanin" panose="00000400000000000000" pitchFamily="2" charset="-78"/>
            </a:endParaRPr>
          </a:p>
        </p:txBody>
      </p:sp>
      <p:graphicFrame>
        <p:nvGraphicFramePr>
          <p:cNvPr id="5" name="Diagram 4">
            <a:extLst>
              <a:ext uri="{FF2B5EF4-FFF2-40B4-BE49-F238E27FC236}">
                <a16:creationId xmlns="" xmlns:a16="http://schemas.microsoft.com/office/drawing/2014/main" id="{8877E261-0788-4927-BE2C-E342CA284E4C}"/>
              </a:ext>
            </a:extLst>
          </p:cNvPr>
          <p:cNvGraphicFramePr/>
          <p:nvPr>
            <p:extLst>
              <p:ext uri="{D42A27DB-BD31-4B8C-83A1-F6EECF244321}">
                <p14:modId xmlns:p14="http://schemas.microsoft.com/office/powerpoint/2010/main" val="2289800289"/>
              </p:ext>
            </p:extLst>
          </p:nvPr>
        </p:nvGraphicFramePr>
        <p:xfrm>
          <a:off x="1250951" y="1310319"/>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43923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62B2BC5E-DE60-42A0-B46E-E6829E472FCE}"/>
              </a:ext>
            </a:extLst>
          </p:cNvPr>
          <p:cNvSpPr/>
          <p:nvPr/>
        </p:nvSpPr>
        <p:spPr>
          <a:xfrm>
            <a:off x="190500" y="420897"/>
            <a:ext cx="9601200" cy="6060633"/>
          </a:xfrm>
          <a:prstGeom prst="rect">
            <a:avLst/>
          </a:prstGeom>
        </p:spPr>
        <p:txBody>
          <a:bodyPr wrap="square">
            <a:spAutoFit/>
          </a:bodyPr>
          <a:lstStyle/>
          <a:p>
            <a:pPr algn="just" rtl="1">
              <a:lnSpc>
                <a:spcPct val="150000"/>
              </a:lnSpc>
              <a:spcAft>
                <a:spcPts val="800"/>
              </a:spcAft>
              <a:tabLst>
                <a:tab pos="4503420" algn="l"/>
              </a:tabLst>
            </a:pPr>
            <a:r>
              <a:rPr lang="fa-IR" sz="2800" dirty="0">
                <a:latin typeface="Calibri" panose="020F0502020204030204" pitchFamily="34" charset="0"/>
                <a:ea typeface="Calibri" panose="020F0502020204030204" pitchFamily="34" charset="0"/>
                <a:cs typeface="B Nazanin" panose="00000400000000000000" pitchFamily="2" charset="-78"/>
              </a:rPr>
              <a:t>6 – طبقه شغلی : نشانگر پایین ترین تا بالاترین سطوح شغل می باشد که بر اساس عواملی نظیر اهمیت و پیچیدگی وظایف و مسئولیت ها سطح تخصیص و مهارت های مورد نیاز به یکی از طبقات شانزده گانه جدول یا جداول حق شغل اختصاص می یابد . ارتقاء و تنزل </a:t>
            </a:r>
            <a:r>
              <a:rPr lang="fa-IR" sz="2800" dirty="0" smtClean="0">
                <a:latin typeface="Calibri" panose="020F0502020204030204" pitchFamily="34" charset="0"/>
                <a:ea typeface="Calibri" panose="020F0502020204030204" pitchFamily="34" charset="0"/>
                <a:cs typeface="B Nazanin" panose="00000400000000000000" pitchFamily="2" charset="-78"/>
              </a:rPr>
              <a:t>طبقه</a:t>
            </a:r>
            <a:endParaRPr lang="en-US" sz="28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tabLst>
                <a:tab pos="4503420" algn="l"/>
              </a:tabLst>
            </a:pPr>
            <a:r>
              <a:rPr lang="fa-IR" sz="2800" dirty="0">
                <a:latin typeface="Calibri" panose="020F0502020204030204" pitchFamily="34" charset="0"/>
                <a:ea typeface="Calibri" panose="020F0502020204030204" pitchFamily="34" charset="0"/>
                <a:cs typeface="B Nazanin" panose="00000400000000000000" pitchFamily="2" charset="-78"/>
              </a:rPr>
              <a:t>7 – رتبه شغلی : هر کدام از مشاغل متناسب با ویژگی های حداکثر در 5 رتبه مقدماتی – پایه – ارشد خبره و عالی طبقه بندی می گردد و هر کدام از رتبه ها به یکی از طبقات جدول یا جداول حق شغل اختصاص می یابد. رتبه های خبره و عالی به مشاغل کارشناسی ( و هم طراز کارشناسی ) و بالاتر اختصاص می یابد </a:t>
            </a:r>
            <a:r>
              <a:rPr lang="fa-IR" sz="2800" dirty="0" smtClean="0">
                <a:latin typeface="Calibri" panose="020F0502020204030204" pitchFamily="34" charset="0"/>
                <a:ea typeface="Calibri" panose="020F0502020204030204" pitchFamily="34" charset="0"/>
                <a:cs typeface="B Nazanin" panose="00000400000000000000" pitchFamily="2" charset="-78"/>
              </a:rPr>
              <a:t>.</a:t>
            </a:r>
            <a:endParaRPr lang="en-US" sz="28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tabLst>
                <a:tab pos="4503420" algn="l"/>
              </a:tabLst>
            </a:pPr>
            <a:r>
              <a:rPr lang="fa-IR" sz="2800" dirty="0">
                <a:latin typeface="Calibri" panose="020F0502020204030204" pitchFamily="34" charset="0"/>
                <a:ea typeface="Calibri" panose="020F0502020204030204" pitchFamily="34" charset="0"/>
                <a:cs typeface="B Nazanin" panose="00000400000000000000" pitchFamily="2" charset="-78"/>
              </a:rPr>
              <a:t>8 -  تخصص : قرار دادن پست مستخدم در طبقه و رتبه شغلی </a:t>
            </a:r>
            <a:r>
              <a:rPr lang="fa-IR" sz="2800" dirty="0" smtClean="0">
                <a:latin typeface="Calibri" panose="020F0502020204030204" pitchFamily="34" charset="0"/>
                <a:ea typeface="Calibri" panose="020F0502020204030204" pitchFamily="34" charset="0"/>
                <a:cs typeface="B Nazanin" panose="00000400000000000000" pitchFamily="2" charset="-78"/>
              </a:rPr>
              <a:t>مربوط.</a:t>
            </a:r>
            <a:endParaRPr lang="en-US" sz="28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37517141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CAAF42F3-3829-4AE3-80B1-844913BDF9D1}"/>
              </a:ext>
            </a:extLst>
          </p:cNvPr>
          <p:cNvSpPr/>
          <p:nvPr/>
        </p:nvSpPr>
        <p:spPr>
          <a:xfrm>
            <a:off x="441435" y="180892"/>
            <a:ext cx="9029700" cy="7294305"/>
          </a:xfrm>
          <a:prstGeom prst="rect">
            <a:avLst/>
          </a:prstGeom>
        </p:spPr>
        <p:txBody>
          <a:bodyPr wrap="square">
            <a:spAutoFit/>
          </a:bodyPr>
          <a:lstStyle/>
          <a:p>
            <a:pPr algn="just" rtl="1">
              <a:lnSpc>
                <a:spcPct val="200000"/>
              </a:lnSpc>
              <a:spcAft>
                <a:spcPts val="800"/>
              </a:spcAft>
              <a:tabLst>
                <a:tab pos="4503420" algn="l"/>
              </a:tabLst>
            </a:pPr>
            <a:r>
              <a:rPr lang="fa-IR" sz="2800" dirty="0">
                <a:latin typeface="Calibri" panose="020F0502020204030204" pitchFamily="34" charset="0"/>
                <a:ea typeface="Calibri" panose="020F0502020204030204" pitchFamily="34" charset="0"/>
                <a:cs typeface="B Nazanin" panose="00000400000000000000" pitchFamily="2" charset="-78"/>
              </a:rPr>
              <a:t>9 – تجربه شغلی : آن بخش از خدمات دولتی و غیر دولتی مستخدم است که سبب افزایش مهارت مستخدم می شود و در تعیین طبقه و رتبه شغلی وی می تواند موثر می </a:t>
            </a:r>
            <a:r>
              <a:rPr lang="fa-IR" sz="2800" dirty="0" smtClean="0">
                <a:latin typeface="Calibri" panose="020F0502020204030204" pitchFamily="34" charset="0"/>
                <a:ea typeface="Calibri" panose="020F0502020204030204" pitchFamily="34" charset="0"/>
                <a:cs typeface="B Nazanin" panose="00000400000000000000" pitchFamily="2" charset="-78"/>
              </a:rPr>
              <a:t>باشد.</a:t>
            </a:r>
            <a:endParaRPr lang="en-US" sz="28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sz="2800" dirty="0">
                <a:latin typeface="Calibri" panose="020F0502020204030204" pitchFamily="34" charset="0"/>
                <a:ea typeface="Calibri" panose="020F0502020204030204" pitchFamily="34" charset="0"/>
                <a:cs typeface="B Nazanin" panose="00000400000000000000" pitchFamily="2" charset="-78"/>
              </a:rPr>
              <a:t>10 – تجربه مربوط : آن قسمت از خدمات مستخدم که در رشته مربوط به شغل مورد تصدی </a:t>
            </a:r>
            <a:r>
              <a:rPr lang="fa-IR" sz="2800" dirty="0" smtClean="0">
                <a:latin typeface="Calibri" panose="020F0502020204030204" pitchFamily="34" charset="0"/>
                <a:ea typeface="Calibri" panose="020F0502020204030204" pitchFamily="34" charset="0"/>
                <a:cs typeface="B Nazanin" panose="00000400000000000000" pitchFamily="2" charset="-78"/>
              </a:rPr>
              <a:t>باشد.</a:t>
            </a:r>
            <a:endParaRPr lang="en-US" sz="28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sz="2800" dirty="0">
                <a:latin typeface="Calibri" panose="020F0502020204030204" pitchFamily="34" charset="0"/>
                <a:ea typeface="Calibri" panose="020F0502020204030204" pitchFamily="34" charset="0"/>
                <a:cs typeface="B Nazanin" panose="00000400000000000000" pitchFamily="2" charset="-78"/>
              </a:rPr>
              <a:t>11 – تجربه مشابه : آن بخش از خدمات مستخدم که در زمینه شغل مورد تصدی باشد ( مانند تجربه کمک بهیاری برای بهیار – کار پردازی برای انبار داری )</a:t>
            </a:r>
            <a:endParaRPr lang="en-US" sz="28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tabLst>
                <a:tab pos="4503420" algn="l"/>
              </a:tabLst>
            </a:pPr>
            <a:r>
              <a:rPr lang="fa-IR" sz="2800" dirty="0">
                <a:latin typeface="Calibri" panose="020F0502020204030204" pitchFamily="34" charset="0"/>
                <a:ea typeface="Calibri" panose="020F0502020204030204" pitchFamily="34" charset="0"/>
                <a:cs typeface="B Nazanin" panose="00000400000000000000" pitchFamily="2" charset="-78"/>
              </a:rPr>
              <a:t> </a:t>
            </a:r>
            <a:endParaRPr lang="en-US" sz="28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152413074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26632B29-7412-46B0-AE18-8081DBD00B5B}"/>
              </a:ext>
            </a:extLst>
          </p:cNvPr>
          <p:cNvSpPr/>
          <p:nvPr/>
        </p:nvSpPr>
        <p:spPr>
          <a:xfrm>
            <a:off x="666750" y="382797"/>
            <a:ext cx="8810625" cy="5714385"/>
          </a:xfrm>
          <a:prstGeom prst="rect">
            <a:avLst/>
          </a:prstGeom>
        </p:spPr>
        <p:txBody>
          <a:bodyPr wrap="square">
            <a:spAutoFit/>
          </a:bodyPr>
          <a:lstStyle/>
          <a:p>
            <a:pPr algn="just" rtl="1">
              <a:lnSpc>
                <a:spcPct val="200000"/>
              </a:lnSpc>
              <a:spcAft>
                <a:spcPts val="800"/>
              </a:spcAft>
            </a:pPr>
            <a:r>
              <a:rPr lang="fa-IR" sz="3200" b="1" dirty="0">
                <a:solidFill>
                  <a:srgbClr val="FF0000"/>
                </a:solidFill>
                <a:latin typeface="Calibri" panose="020F0502020204030204" pitchFamily="34" charset="0"/>
                <a:ea typeface="Calibri" panose="020F0502020204030204" pitchFamily="34" charset="0"/>
                <a:cs typeface="B Nazanin" panose="00000400000000000000" pitchFamily="2" charset="-78"/>
              </a:rPr>
              <a:t>مبانی تصمیم گیری و تصمیم سازی در تربیت بدنی ورزش</a:t>
            </a:r>
            <a:endParaRPr lang="en-US" sz="3200" b="1"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400" dirty="0">
                <a:solidFill>
                  <a:srgbClr val="00B0F0"/>
                </a:solidFill>
                <a:latin typeface="Calibri" panose="020F0502020204030204" pitchFamily="34" charset="0"/>
                <a:ea typeface="Calibri" panose="020F0502020204030204" pitchFamily="34" charset="0"/>
                <a:cs typeface="B Nazanin" panose="00000400000000000000" pitchFamily="2" charset="-78"/>
              </a:rPr>
              <a:t>تصمیم گیری </a:t>
            </a:r>
            <a:r>
              <a:rPr lang="fa-IR" sz="2400" dirty="0">
                <a:latin typeface="Calibri" panose="020F0502020204030204" pitchFamily="34" charset="0"/>
                <a:ea typeface="Calibri" panose="020F0502020204030204" pitchFamily="34" charset="0"/>
                <a:cs typeface="B Nazanin" panose="00000400000000000000" pitchFamily="2" charset="-78"/>
              </a:rPr>
              <a:t>: به فرآیند تشخیص و برگزیدن یک گزینه از میان زینه های مختلف است . ( گزینه ها به راه هایی گفته می شود که فرصت انتخاب آن ها وجود دارد </a:t>
            </a:r>
            <a:r>
              <a:rPr lang="fa-IR" sz="2400" dirty="0" smtClean="0">
                <a:latin typeface="Calibri" panose="020F0502020204030204" pitchFamily="34" charset="0"/>
                <a:ea typeface="Calibri" panose="020F0502020204030204" pitchFamily="34" charset="0"/>
                <a:cs typeface="B Nazanin" panose="00000400000000000000" pitchFamily="2" charset="-78"/>
              </a:rPr>
              <a:t>).</a:t>
            </a:r>
            <a:endParaRPr lang="en-US" sz="24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400" dirty="0">
                <a:solidFill>
                  <a:srgbClr val="00B0F0"/>
                </a:solidFill>
                <a:latin typeface="Calibri" panose="020F0502020204030204" pitchFamily="34" charset="0"/>
                <a:ea typeface="Calibri" panose="020F0502020204030204" pitchFamily="34" charset="0"/>
                <a:cs typeface="B Nazanin" panose="00000400000000000000" pitchFamily="2" charset="-78"/>
              </a:rPr>
              <a:t>تصمیم گیری </a:t>
            </a:r>
            <a:r>
              <a:rPr lang="fa-IR" sz="2400" dirty="0">
                <a:latin typeface="Calibri" panose="020F0502020204030204" pitchFamily="34" charset="0"/>
                <a:ea typeface="Calibri" panose="020F0502020204030204" pitchFamily="34" charset="0"/>
                <a:cs typeface="B Nazanin" panose="00000400000000000000" pitchFamily="2" charset="-78"/>
              </a:rPr>
              <a:t>: انتخاب مناسب ترین روش از میان روش های مختلف است تصمیم گیری در مدیریت به قدری مهم است که جوهر مدیریت است . تمامی وظایف مدیریت یعنی ( برنامه ریزی – سازماندهی – رهبری و نظارت مستلزم تصمیمی گیری است ) تصمیم گیری مناسب موجب موفقیت سازمان می </a:t>
            </a:r>
            <a:r>
              <a:rPr lang="fa-IR" sz="2400" dirty="0" smtClean="0">
                <a:latin typeface="Calibri" panose="020F0502020204030204" pitchFamily="34" charset="0"/>
                <a:ea typeface="Calibri" panose="020F0502020204030204" pitchFamily="34" charset="0"/>
                <a:cs typeface="B Nazanin" panose="00000400000000000000" pitchFamily="2" charset="-78"/>
              </a:rPr>
              <a:t>شود.</a:t>
            </a:r>
            <a:endParaRPr lang="en-US" sz="24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110109290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1550C902-6BC5-4057-B53E-E652A122A668}"/>
              </a:ext>
            </a:extLst>
          </p:cNvPr>
          <p:cNvSpPr/>
          <p:nvPr/>
        </p:nvSpPr>
        <p:spPr>
          <a:xfrm>
            <a:off x="571828" y="497920"/>
            <a:ext cx="8810625" cy="5693866"/>
          </a:xfrm>
          <a:prstGeom prst="rect">
            <a:avLst/>
          </a:prstGeom>
        </p:spPr>
        <p:txBody>
          <a:bodyPr wrap="square">
            <a:spAutoFit/>
          </a:bodyPr>
          <a:lstStyle/>
          <a:p>
            <a:pPr algn="just" rtl="1">
              <a:lnSpc>
                <a:spcPct val="200000"/>
              </a:lnSpc>
              <a:spcAft>
                <a:spcPts val="800"/>
              </a:spcAft>
            </a:pPr>
            <a:r>
              <a:rPr lang="fa-IR" sz="3200" dirty="0">
                <a:solidFill>
                  <a:srgbClr val="FF0000"/>
                </a:solidFill>
                <a:latin typeface="Calibri" panose="020F0502020204030204" pitchFamily="34" charset="0"/>
                <a:ea typeface="Calibri" panose="020F0502020204030204" pitchFamily="34" charset="0"/>
                <a:cs typeface="B Nazanin" panose="00000400000000000000" pitchFamily="2" charset="-78"/>
              </a:rPr>
              <a:t>ویژگی ها و نکات مهم در تصمیم گیری :</a:t>
            </a:r>
            <a:endParaRPr lang="en-US" sz="3200"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1 – اختیار و آزادی در تصمیم : تصمیم گیری موقعی معنا پیدا می کند که اختیار در انتخاب مسیر یا روش های مختلف برای فرد وجود داشته باشد . تصمیم گیری برای انتخاب مسیر زندگی به دلخواه خود ضروری </a:t>
            </a:r>
            <a:r>
              <a:rPr lang="fa-IR" sz="2000" dirty="0" smtClean="0">
                <a:latin typeface="Calibri" panose="020F0502020204030204" pitchFamily="34" charset="0"/>
                <a:ea typeface="Calibri" panose="020F0502020204030204" pitchFamily="34" charset="0"/>
                <a:cs typeface="B Nazanin" panose="00000400000000000000" pitchFamily="2" charset="-78"/>
              </a:rPr>
              <a:t>است..</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2 – سرعت عمل در تصمیم : برای اتخاذ هر تصمیم فرصت مشخصی وجود دارد و بدین ترتیب تصمیم گیری باید در فرصت معین انجام </a:t>
            </a:r>
            <a:r>
              <a:rPr lang="fa-IR" sz="2000" dirty="0" smtClean="0">
                <a:latin typeface="Calibri" panose="020F0502020204030204" pitchFamily="34" charset="0"/>
                <a:ea typeface="Calibri" panose="020F0502020204030204" pitchFamily="34" charset="0"/>
                <a:cs typeface="B Nazanin" panose="00000400000000000000" pitchFamily="2" charset="-78"/>
              </a:rPr>
              <a:t>شود.</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3 – دانش و آگاهی در تصمیم گیری : برای انتخاب هر راه و روش نیاز است تا اطلاعات لازم و کافی درباره موضوع و گزینه های موجود فراهم شود یا امکان انتخاب یا عدم انتخاب میسر شود </a:t>
            </a:r>
            <a:r>
              <a:rPr lang="fa-IR" sz="2000" dirty="0" smtClean="0">
                <a:latin typeface="Calibri" panose="020F0502020204030204" pitchFamily="34" charset="0"/>
                <a:ea typeface="Calibri" panose="020F0502020204030204" pitchFamily="34" charset="0"/>
                <a:cs typeface="B Nazanin" panose="00000400000000000000" pitchFamily="2" charset="-78"/>
              </a:rPr>
              <a:t>دانش </a:t>
            </a:r>
            <a:r>
              <a:rPr lang="fa-IR" sz="2000" dirty="0">
                <a:latin typeface="Calibri" panose="020F0502020204030204" pitchFamily="34" charset="0"/>
                <a:ea typeface="Calibri" panose="020F0502020204030204" pitchFamily="34" charset="0"/>
                <a:cs typeface="B Nazanin" panose="00000400000000000000" pitchFamily="2" charset="-78"/>
              </a:rPr>
              <a:t>و آگاهی نقش کلیدی دارد به طوری که تصمیم در بستری از دانش و آگاهی اتخاذ می </a:t>
            </a:r>
            <a:r>
              <a:rPr lang="fa-IR" sz="2000" dirty="0" smtClean="0">
                <a:latin typeface="Calibri" panose="020F0502020204030204" pitchFamily="34" charset="0"/>
                <a:ea typeface="Calibri" panose="020F0502020204030204" pitchFamily="34" charset="0"/>
                <a:cs typeface="B Nazanin" panose="00000400000000000000" pitchFamily="2" charset="-78"/>
              </a:rPr>
              <a:t>شود.</a:t>
            </a:r>
            <a:endParaRPr lang="en-US" sz="20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429078318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6EC89C25-1763-43AE-9024-5F55DB61A3CA}"/>
              </a:ext>
            </a:extLst>
          </p:cNvPr>
          <p:cNvSpPr/>
          <p:nvPr/>
        </p:nvSpPr>
        <p:spPr>
          <a:xfrm>
            <a:off x="419100" y="719227"/>
            <a:ext cx="9077325" cy="5247590"/>
          </a:xfrm>
          <a:prstGeom prst="rect">
            <a:avLst/>
          </a:prstGeom>
        </p:spPr>
        <p:txBody>
          <a:bodyPr wrap="square">
            <a:spAutoFit/>
          </a:bodyPr>
          <a:lstStyle/>
          <a:p>
            <a:pPr lvl="0" algn="just" rtl="1">
              <a:lnSpc>
                <a:spcPct val="200000"/>
              </a:lnSpc>
              <a:spcAft>
                <a:spcPts val="800"/>
              </a:spcAft>
            </a:pPr>
            <a:r>
              <a:rPr lang="fa-IR" sz="2000" dirty="0">
                <a:solidFill>
                  <a:prstClr val="black"/>
                </a:solidFill>
                <a:latin typeface="Calibri" panose="020F0502020204030204" pitchFamily="34" charset="0"/>
                <a:ea typeface="Calibri" panose="020F0502020204030204" pitchFamily="34" charset="0"/>
                <a:cs typeface="B Nazanin" panose="00000400000000000000" pitchFamily="2" charset="-78"/>
              </a:rPr>
              <a:t>4 – خطا در تصمیم گیری : با توجه به اینکه کسی از آینده خبر ندارد و علیرغم جمع آوری اطلاعات لازم اما هر تصمیمی با درصدی از خطا همراه است . باید توجه داشت که تصمیم گیری حتی با درصدی از خطا بهتر است از بلا تکلیفی و عدم تصمیم </a:t>
            </a:r>
            <a:r>
              <a:rPr lang="fa-IR" sz="2000" dirty="0" smtClean="0">
                <a:solidFill>
                  <a:prstClr val="black"/>
                </a:solidFill>
                <a:latin typeface="Calibri" panose="020F0502020204030204" pitchFamily="34" charset="0"/>
                <a:ea typeface="Calibri" panose="020F0502020204030204" pitchFamily="34" charset="0"/>
                <a:cs typeface="B Nazanin" panose="00000400000000000000" pitchFamily="2" charset="-78"/>
              </a:rPr>
              <a:t>گیری.</a:t>
            </a:r>
            <a:endParaRPr lang="en-US" sz="2000" dirty="0">
              <a:solidFill>
                <a:prstClr val="black"/>
              </a:solidFill>
              <a:latin typeface="Calibri" panose="020F0502020204030204" pitchFamily="34" charset="0"/>
              <a:ea typeface="Calibri" panose="020F0502020204030204" pitchFamily="34" charset="0"/>
              <a:cs typeface="B Nazanin" panose="00000400000000000000" pitchFamily="2" charset="-78"/>
            </a:endParaRPr>
          </a:p>
          <a:p>
            <a:pPr lvl="0" algn="just" rtl="1">
              <a:lnSpc>
                <a:spcPct val="200000"/>
              </a:lnSpc>
              <a:spcAft>
                <a:spcPts val="800"/>
              </a:spcAft>
            </a:pPr>
            <a:r>
              <a:rPr lang="fa-IR" sz="2000" dirty="0">
                <a:solidFill>
                  <a:prstClr val="black"/>
                </a:solidFill>
                <a:latin typeface="Calibri" panose="020F0502020204030204" pitchFamily="34" charset="0"/>
                <a:ea typeface="Calibri" panose="020F0502020204030204" pitchFamily="34" charset="0"/>
                <a:cs typeface="B Nazanin" panose="00000400000000000000" pitchFamily="2" charset="-78"/>
              </a:rPr>
              <a:t>5 – سادگی تصمیم گیری در مقایسه با پیچیدگی نتیجه تصمیم : تصمیم گیری به خودی خود ساده است اما اتخاذ تصمیم مناسب دشوار اگر مسئولیت تصمیم گیری بر عهده یک فرد باشد و نتایج و عواقب آن مهم باشد آنگاه تصمیم گیری به یک فرآیند بسیار با اهمیت تبدیل می </a:t>
            </a:r>
            <a:r>
              <a:rPr lang="fa-IR" sz="2000" dirty="0" smtClean="0">
                <a:solidFill>
                  <a:prstClr val="black"/>
                </a:solidFill>
                <a:latin typeface="Calibri" panose="020F0502020204030204" pitchFamily="34" charset="0"/>
                <a:ea typeface="Calibri" panose="020F0502020204030204" pitchFamily="34" charset="0"/>
                <a:cs typeface="B Nazanin" panose="00000400000000000000" pitchFamily="2" charset="-78"/>
              </a:rPr>
              <a:t>شود.</a:t>
            </a:r>
            <a:endParaRPr lang="en-US" sz="2000" dirty="0">
              <a:solidFill>
                <a:prstClr val="black"/>
              </a:solidFill>
              <a:latin typeface="Calibri" panose="020F0502020204030204" pitchFamily="34" charset="0"/>
              <a:ea typeface="Calibri" panose="020F0502020204030204" pitchFamily="34" charset="0"/>
              <a:cs typeface="B Nazanin" panose="00000400000000000000" pitchFamily="2" charset="-78"/>
            </a:endParaRPr>
          </a:p>
          <a:p>
            <a:pPr lvl="0" algn="just" rtl="1">
              <a:lnSpc>
                <a:spcPct val="200000"/>
              </a:lnSpc>
              <a:spcAft>
                <a:spcPts val="800"/>
              </a:spcAft>
            </a:pPr>
            <a:r>
              <a:rPr lang="fa-IR" sz="2000" dirty="0">
                <a:solidFill>
                  <a:prstClr val="black"/>
                </a:solidFill>
                <a:latin typeface="Calibri" panose="020F0502020204030204" pitchFamily="34" charset="0"/>
                <a:ea typeface="Calibri" panose="020F0502020204030204" pitchFamily="34" charset="0"/>
                <a:cs typeface="B Nazanin" panose="00000400000000000000" pitchFamily="2" charset="-78"/>
              </a:rPr>
              <a:t>6 – تصمیمات ساده در مقایسه با تصمیمات پیچیده : برخی تصمیمات ساده هستند و برخی پیچیده</a:t>
            </a:r>
            <a:endParaRPr lang="en-US" sz="2000" dirty="0">
              <a:solidFill>
                <a:prstClr val="black"/>
              </a:solidFill>
              <a:latin typeface="Calibri" panose="020F0502020204030204" pitchFamily="34" charset="0"/>
              <a:ea typeface="Calibri" panose="020F0502020204030204" pitchFamily="34" charset="0"/>
              <a:cs typeface="B Nazanin" panose="00000400000000000000" pitchFamily="2" charset="-78"/>
            </a:endParaRPr>
          </a:p>
          <a:p>
            <a:pPr lvl="0" algn="just" rtl="1">
              <a:lnSpc>
                <a:spcPct val="200000"/>
              </a:lnSpc>
              <a:spcAft>
                <a:spcPts val="800"/>
              </a:spcAft>
            </a:pPr>
            <a:r>
              <a:rPr lang="fa-IR" sz="2000" dirty="0">
                <a:solidFill>
                  <a:prstClr val="black"/>
                </a:solidFill>
                <a:latin typeface="Calibri" panose="020F0502020204030204" pitchFamily="34" charset="0"/>
                <a:ea typeface="Calibri" panose="020F0502020204030204" pitchFamily="34" charset="0"/>
                <a:cs typeface="B Nazanin" panose="00000400000000000000" pitchFamily="2" charset="-78"/>
              </a:rPr>
              <a:t>7 – تعداد گزینه ها : در نظر داشتن تعداد مناسبی از گزینه ها در هر تصمیم گیری ضرورت </a:t>
            </a:r>
            <a:r>
              <a:rPr lang="fa-IR" sz="2000" dirty="0" smtClean="0">
                <a:solidFill>
                  <a:prstClr val="black"/>
                </a:solidFill>
                <a:latin typeface="Calibri" panose="020F0502020204030204" pitchFamily="34" charset="0"/>
                <a:ea typeface="Calibri" panose="020F0502020204030204" pitchFamily="34" charset="0"/>
                <a:cs typeface="B Nazanin" panose="00000400000000000000" pitchFamily="2" charset="-78"/>
              </a:rPr>
              <a:t>دارد.</a:t>
            </a:r>
            <a:endParaRPr lang="en-US" sz="2000" dirty="0">
              <a:solidFill>
                <a:prstClr val="black"/>
              </a:solidFill>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126322224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46E9319D-6A8D-4F8B-B293-B49E3050672A}"/>
              </a:ext>
            </a:extLst>
          </p:cNvPr>
          <p:cNvSpPr/>
          <p:nvPr/>
        </p:nvSpPr>
        <p:spPr>
          <a:xfrm>
            <a:off x="590550" y="279109"/>
            <a:ext cx="8848725" cy="6329938"/>
          </a:xfrm>
          <a:prstGeom prst="rect">
            <a:avLst/>
          </a:prstGeom>
        </p:spPr>
        <p:txBody>
          <a:bodyPr wrap="square">
            <a:spAutoFit/>
          </a:bodyPr>
          <a:lstStyle/>
          <a:p>
            <a:pPr algn="just" rtl="1">
              <a:lnSpc>
                <a:spcPct val="200000"/>
              </a:lnSpc>
              <a:spcAft>
                <a:spcPts val="800"/>
              </a:spcAft>
            </a:pPr>
            <a:r>
              <a:rPr lang="fa-IR" sz="2800" dirty="0">
                <a:solidFill>
                  <a:srgbClr val="FF0000"/>
                </a:solidFill>
                <a:latin typeface="Calibri" panose="020F0502020204030204" pitchFamily="34" charset="0"/>
                <a:ea typeface="Calibri" panose="020F0502020204030204" pitchFamily="34" charset="0"/>
                <a:cs typeface="B Nazanin" panose="00000400000000000000" pitchFamily="2" charset="-78"/>
              </a:rPr>
              <a:t>انواع تصمیم گیری :</a:t>
            </a:r>
            <a:endParaRPr lang="en-US" sz="2800"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800" dirty="0">
                <a:latin typeface="Calibri" panose="020F0502020204030204" pitchFamily="34" charset="0"/>
                <a:ea typeface="Calibri" panose="020F0502020204030204" pitchFamily="34" charset="0"/>
                <a:cs typeface="B Nazanin" panose="00000400000000000000" pitchFamily="2" charset="-78"/>
              </a:rPr>
              <a:t>1 – تصمیم گیری فردی : بعضی از مدیران در تصمیم گیری های خود فرد خردمندانه دارند یعنی در فعالیت های سازمانی و تصمیم گیری های خود عنایت چندانی به جمع </a:t>
            </a:r>
            <a:r>
              <a:rPr lang="fa-IR" sz="2800" dirty="0" smtClean="0">
                <a:latin typeface="Calibri" panose="020F0502020204030204" pitchFamily="34" charset="0"/>
                <a:ea typeface="Calibri" panose="020F0502020204030204" pitchFamily="34" charset="0"/>
                <a:cs typeface="B Nazanin" panose="00000400000000000000" pitchFamily="2" charset="-78"/>
              </a:rPr>
              <a:t>ندارند.</a:t>
            </a:r>
            <a:endParaRPr lang="en-US" sz="28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800" dirty="0">
                <a:latin typeface="Calibri" panose="020F0502020204030204" pitchFamily="34" charset="0"/>
                <a:ea typeface="Calibri" panose="020F0502020204030204" pitchFamily="34" charset="0"/>
                <a:cs typeface="B Nazanin" panose="00000400000000000000" pitchFamily="2" charset="-78"/>
              </a:rPr>
              <a:t>2 – تصمیم گیری گروهی : مدیر باید گروه های تصمیم گیرنده را هدایت و حمایت کند هر اندازه به اجزای تصمیمات اتخاذ شده در گروه بیشتر توجه شود مشارکت و علاقه مندی اعضاء بیشتر خواهد </a:t>
            </a:r>
            <a:r>
              <a:rPr lang="fa-IR" sz="2800" dirty="0" smtClean="0">
                <a:latin typeface="Calibri" panose="020F0502020204030204" pitchFamily="34" charset="0"/>
                <a:ea typeface="Calibri" panose="020F0502020204030204" pitchFamily="34" charset="0"/>
                <a:cs typeface="B Nazanin" panose="00000400000000000000" pitchFamily="2" charset="-78"/>
              </a:rPr>
              <a:t>شد.</a:t>
            </a:r>
            <a:endParaRPr lang="en-US" sz="28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341862354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74420583-22A1-4E95-BA69-3125B99B1A52}"/>
              </a:ext>
            </a:extLst>
          </p:cNvPr>
          <p:cNvSpPr/>
          <p:nvPr/>
        </p:nvSpPr>
        <p:spPr>
          <a:xfrm>
            <a:off x="771526" y="533984"/>
            <a:ext cx="8724900" cy="5673348"/>
          </a:xfrm>
          <a:prstGeom prst="rect">
            <a:avLst/>
          </a:prstGeom>
        </p:spPr>
        <p:txBody>
          <a:bodyPr wrap="square">
            <a:spAutoFit/>
          </a:bodyPr>
          <a:lstStyle/>
          <a:p>
            <a:pPr algn="just" rtl="1">
              <a:lnSpc>
                <a:spcPct val="200000"/>
              </a:lnSpc>
              <a:spcAft>
                <a:spcPts val="800"/>
              </a:spcAft>
            </a:pPr>
            <a:r>
              <a:rPr lang="fa-IR" sz="2400" dirty="0">
                <a:solidFill>
                  <a:srgbClr val="FF0000"/>
                </a:solidFill>
                <a:latin typeface="Calibri" panose="020F0502020204030204" pitchFamily="34" charset="0"/>
                <a:ea typeface="Calibri" panose="020F0502020204030204" pitchFamily="34" charset="0"/>
                <a:cs typeface="B Nazanin" panose="00000400000000000000" pitchFamily="2" charset="-78"/>
              </a:rPr>
              <a:t>در جلسات تصمیم گیری به نکات زیر باید توجه کرد : </a:t>
            </a:r>
            <a:endParaRPr lang="en-US" sz="2400"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400" dirty="0">
                <a:latin typeface="Calibri" panose="020F0502020204030204" pitchFamily="34" charset="0"/>
                <a:ea typeface="Calibri" panose="020F0502020204030204" pitchFamily="34" charset="0"/>
                <a:cs typeface="B Nazanin" panose="00000400000000000000" pitchFamily="2" charset="-78"/>
              </a:rPr>
              <a:t>الف ) در جلسات تصمیم گیری مشارکت بیشتر اعضاء را طلب کنید تا همه احساس کنند سهم موثری در این امر </a:t>
            </a:r>
            <a:r>
              <a:rPr lang="fa-IR" sz="2400" dirty="0" smtClean="0">
                <a:latin typeface="Calibri" panose="020F0502020204030204" pitchFamily="34" charset="0"/>
                <a:ea typeface="Calibri" panose="020F0502020204030204" pitchFamily="34" charset="0"/>
                <a:cs typeface="B Nazanin" panose="00000400000000000000" pitchFamily="2" charset="-78"/>
              </a:rPr>
              <a:t>دارند.</a:t>
            </a:r>
            <a:endParaRPr lang="en-US" sz="24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400" dirty="0">
                <a:latin typeface="Calibri" panose="020F0502020204030204" pitchFamily="34" charset="0"/>
                <a:ea typeface="Calibri" panose="020F0502020204030204" pitchFamily="34" charset="0"/>
                <a:cs typeface="B Nazanin" panose="00000400000000000000" pitchFamily="2" charset="-78"/>
              </a:rPr>
              <a:t>ب ) محیطی آزاد و آرام به وجود </a:t>
            </a:r>
            <a:r>
              <a:rPr lang="fa-IR" sz="2400" dirty="0" smtClean="0">
                <a:latin typeface="Calibri" panose="020F0502020204030204" pitchFamily="34" charset="0"/>
                <a:ea typeface="Calibri" panose="020F0502020204030204" pitchFamily="34" charset="0"/>
                <a:cs typeface="B Nazanin" panose="00000400000000000000" pitchFamily="2" charset="-78"/>
              </a:rPr>
              <a:t>آورید.</a:t>
            </a:r>
            <a:endParaRPr lang="en-US" sz="24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400" dirty="0">
                <a:latin typeface="Calibri" panose="020F0502020204030204" pitchFamily="34" charset="0"/>
                <a:ea typeface="Calibri" panose="020F0502020204030204" pitchFamily="34" charset="0"/>
                <a:cs typeface="B Nazanin" panose="00000400000000000000" pitchFamily="2" charset="-78"/>
              </a:rPr>
              <a:t>ج ) با توجه به اهمیت و نیاز سازمان خود تصمیم گیری در موضوعات را الویت بندی کنید تا هدفمند و روشن تصمیم گیری شود </a:t>
            </a:r>
            <a:r>
              <a:rPr lang="fa-IR" sz="2400" dirty="0" smtClean="0">
                <a:latin typeface="Calibri" panose="020F0502020204030204" pitchFamily="34" charset="0"/>
                <a:ea typeface="Calibri" panose="020F0502020204030204" pitchFamily="34" charset="0"/>
                <a:cs typeface="B Nazanin" panose="00000400000000000000" pitchFamily="2" charset="-78"/>
              </a:rPr>
              <a:t>.</a:t>
            </a:r>
            <a:endParaRPr lang="en-US" sz="24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400" dirty="0">
                <a:latin typeface="Calibri" panose="020F0502020204030204" pitchFamily="34" charset="0"/>
                <a:ea typeface="Calibri" panose="020F0502020204030204" pitchFamily="34" charset="0"/>
                <a:cs typeface="B Nazanin" panose="00000400000000000000" pitchFamily="2" charset="-78"/>
              </a:rPr>
              <a:t>د ) شرکت کنندگان را از نیاز های سازمان آگاه </a:t>
            </a:r>
            <a:r>
              <a:rPr lang="fa-IR" sz="2400" dirty="0" smtClean="0">
                <a:latin typeface="Calibri" panose="020F0502020204030204" pitchFamily="34" charset="0"/>
                <a:ea typeface="Calibri" panose="020F0502020204030204" pitchFamily="34" charset="0"/>
                <a:cs typeface="B Nazanin" panose="00000400000000000000" pitchFamily="2" charset="-78"/>
              </a:rPr>
              <a:t>سازید.</a:t>
            </a:r>
            <a:endParaRPr lang="en-US" sz="2400" dirty="0">
              <a:latin typeface="Calibri" panose="020F0502020204030204" pitchFamily="34" charset="0"/>
              <a:ea typeface="Calibri" panose="020F0502020204030204" pitchFamily="34" charset="0"/>
              <a:cs typeface="B Nazanin" panose="00000400000000000000" pitchFamily="2" charset="-78"/>
            </a:endParaRPr>
          </a:p>
        </p:txBody>
      </p:sp>
      <p:sp>
        <p:nvSpPr>
          <p:cNvPr id="3" name="Explosion: 14 Points 2">
            <a:extLst>
              <a:ext uri="{FF2B5EF4-FFF2-40B4-BE49-F238E27FC236}">
                <a16:creationId xmlns="" xmlns:a16="http://schemas.microsoft.com/office/drawing/2014/main" id="{532B1BDB-CC2E-41B6-9EF8-5286354ADC1E}"/>
              </a:ext>
            </a:extLst>
          </p:cNvPr>
          <p:cNvSpPr/>
          <p:nvPr/>
        </p:nvSpPr>
        <p:spPr>
          <a:xfrm>
            <a:off x="9496426" y="1538287"/>
            <a:ext cx="209549" cy="219075"/>
          </a:xfrm>
          <a:prstGeom prst="irregularSeal2">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endParaRPr lang="fa-IR"/>
          </a:p>
        </p:txBody>
      </p:sp>
      <p:sp>
        <p:nvSpPr>
          <p:cNvPr id="4" name="Explosion: 14 Points 3">
            <a:extLst>
              <a:ext uri="{FF2B5EF4-FFF2-40B4-BE49-F238E27FC236}">
                <a16:creationId xmlns="" xmlns:a16="http://schemas.microsoft.com/office/drawing/2014/main" id="{99B93551-D812-46CA-A039-2BE3CE6DF361}"/>
              </a:ext>
            </a:extLst>
          </p:cNvPr>
          <p:cNvSpPr/>
          <p:nvPr/>
        </p:nvSpPr>
        <p:spPr>
          <a:xfrm>
            <a:off x="9496426" y="2876550"/>
            <a:ext cx="209549" cy="219075"/>
          </a:xfrm>
          <a:prstGeom prst="irregularSeal2">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endParaRPr lang="fa-IR"/>
          </a:p>
        </p:txBody>
      </p:sp>
      <p:sp>
        <p:nvSpPr>
          <p:cNvPr id="5" name="Explosion: 14 Points 4">
            <a:extLst>
              <a:ext uri="{FF2B5EF4-FFF2-40B4-BE49-F238E27FC236}">
                <a16:creationId xmlns="" xmlns:a16="http://schemas.microsoft.com/office/drawing/2014/main" id="{C6E9AA05-1784-46DF-A396-A4B9C98EB704}"/>
              </a:ext>
            </a:extLst>
          </p:cNvPr>
          <p:cNvSpPr/>
          <p:nvPr/>
        </p:nvSpPr>
        <p:spPr>
          <a:xfrm>
            <a:off x="9496426" y="3600450"/>
            <a:ext cx="209549" cy="219075"/>
          </a:xfrm>
          <a:prstGeom prst="irregularSeal2">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endParaRPr lang="fa-IR"/>
          </a:p>
        </p:txBody>
      </p:sp>
      <p:sp>
        <p:nvSpPr>
          <p:cNvPr id="6" name="Explosion: 14 Points 5">
            <a:extLst>
              <a:ext uri="{FF2B5EF4-FFF2-40B4-BE49-F238E27FC236}">
                <a16:creationId xmlns="" xmlns:a16="http://schemas.microsoft.com/office/drawing/2014/main" id="{6417B841-D289-4B7C-89E8-3159B1CC1CB6}"/>
              </a:ext>
            </a:extLst>
          </p:cNvPr>
          <p:cNvSpPr/>
          <p:nvPr/>
        </p:nvSpPr>
        <p:spPr>
          <a:xfrm>
            <a:off x="9496426" y="4848225"/>
            <a:ext cx="209549" cy="219075"/>
          </a:xfrm>
          <a:prstGeom prst="irregularSeal2">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391095175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456F3460-B5E0-49D1-B624-041E96CCE7F2}"/>
              </a:ext>
            </a:extLst>
          </p:cNvPr>
          <p:cNvSpPr/>
          <p:nvPr/>
        </p:nvSpPr>
        <p:spPr>
          <a:xfrm>
            <a:off x="600075" y="291631"/>
            <a:ext cx="8886825" cy="6381234"/>
          </a:xfrm>
          <a:prstGeom prst="rect">
            <a:avLst/>
          </a:prstGeom>
        </p:spPr>
        <p:txBody>
          <a:bodyPr wrap="square">
            <a:spAutoFit/>
          </a:bodyPr>
          <a:lstStyle/>
          <a:p>
            <a:pPr algn="just" rtl="1">
              <a:lnSpc>
                <a:spcPct val="150000"/>
              </a:lnSpc>
              <a:spcAft>
                <a:spcPts val="800"/>
              </a:spcAft>
            </a:pPr>
            <a:r>
              <a:rPr lang="fa-IR" sz="2800" dirty="0">
                <a:solidFill>
                  <a:srgbClr val="FF0000"/>
                </a:solidFill>
                <a:latin typeface="Calibri" panose="020F0502020204030204" pitchFamily="34" charset="0"/>
                <a:ea typeface="Calibri" panose="020F0502020204030204" pitchFamily="34" charset="0"/>
                <a:cs typeface="B Nazanin" panose="00000400000000000000" pitchFamily="2" charset="-78"/>
              </a:rPr>
              <a:t>مراحل فرآیند تصمیم گیری :</a:t>
            </a:r>
            <a:endParaRPr lang="en-US" sz="2800"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1 – برخورد با مشکل تصمیم گیری</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2 – شناخت ارزش ها و معیارها</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3 – تعیین اهداف</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4 – معرفی گزینه های مختلف</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5 – جمع آوری اطلاعات درباره هر گزینه</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6 – پیش بینی نتایج حاصل از انتخاب هر گزینه</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7 – ارزیابی گزینه ها با توجه به معیار ارزش ها و اهداف</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8 – انتخاب بهترین گزینه</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9 – اجرای تصمیم </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10 – ارزیابی تصمیم</a:t>
            </a:r>
            <a:endParaRPr lang="en-US" sz="20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429236842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E51F6B6A-01E9-43E2-9C4E-F9FAAFDB913B}"/>
              </a:ext>
            </a:extLst>
          </p:cNvPr>
          <p:cNvSpPr/>
          <p:nvPr/>
        </p:nvSpPr>
        <p:spPr>
          <a:xfrm>
            <a:off x="619125" y="157044"/>
            <a:ext cx="8905875" cy="6432530"/>
          </a:xfrm>
          <a:prstGeom prst="rect">
            <a:avLst/>
          </a:prstGeom>
        </p:spPr>
        <p:txBody>
          <a:bodyPr wrap="square">
            <a:spAutoFit/>
          </a:bodyPr>
          <a:lstStyle/>
          <a:p>
            <a:pPr algn="just" rtl="1">
              <a:lnSpc>
                <a:spcPct val="200000"/>
              </a:lnSpc>
              <a:spcAft>
                <a:spcPts val="800"/>
              </a:spcAft>
            </a:pPr>
            <a:r>
              <a:rPr lang="fa-IR" sz="2800" dirty="0">
                <a:solidFill>
                  <a:srgbClr val="FF0000"/>
                </a:solidFill>
                <a:latin typeface="Calibri" panose="020F0502020204030204" pitchFamily="34" charset="0"/>
                <a:ea typeface="Calibri" panose="020F0502020204030204" pitchFamily="34" charset="0"/>
                <a:cs typeface="B Nazanin" panose="00000400000000000000" pitchFamily="2" charset="-78"/>
              </a:rPr>
              <a:t>شیوه های تصمیم گیری :</a:t>
            </a:r>
            <a:endParaRPr lang="en-US" sz="2800"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400" dirty="0">
                <a:latin typeface="Calibri" panose="020F0502020204030204" pitchFamily="34" charset="0"/>
                <a:ea typeface="Calibri" panose="020F0502020204030204" pitchFamily="34" charset="0"/>
                <a:cs typeface="B Nazanin" panose="00000400000000000000" pitchFamily="2" charset="-78"/>
              </a:rPr>
              <a:t>1 – تصمیم گیری مشاوره ای : مدیران در ارتباط با بعضی موضوع های حیطه فعالیت ها به مشاوره با کارشناسان اقدام می کنند . در این مرحله مدیر با استفاده از دانش و تجربه افراد کاردان نسبت به تصمیمی آگاهانه تر اقدام می کند . راهبرد مشاوره ای 2 فایده دارد : </a:t>
            </a:r>
          </a:p>
          <a:p>
            <a:pPr algn="just" rtl="1">
              <a:lnSpc>
                <a:spcPct val="200000"/>
              </a:lnSpc>
              <a:spcAft>
                <a:spcPts val="800"/>
              </a:spcAft>
            </a:pPr>
            <a:r>
              <a:rPr lang="fa-IR" sz="2400" dirty="0">
                <a:latin typeface="Calibri" panose="020F0502020204030204" pitchFamily="34" charset="0"/>
                <a:ea typeface="Calibri" panose="020F0502020204030204" pitchFamily="34" charset="0"/>
                <a:cs typeface="B Nazanin" panose="00000400000000000000" pitchFamily="2" charset="-78"/>
              </a:rPr>
              <a:t>1 – با کمک خواستن از همکاری منابع تقریبا مطلع و احتمال درست بودن تصمیم های خود را افزایش می </a:t>
            </a:r>
            <a:r>
              <a:rPr lang="fa-IR" sz="2400" dirty="0" smtClean="0">
                <a:latin typeface="Calibri" panose="020F0502020204030204" pitchFamily="34" charset="0"/>
                <a:ea typeface="Calibri" panose="020F0502020204030204" pitchFamily="34" charset="0"/>
                <a:cs typeface="B Nazanin" panose="00000400000000000000" pitchFamily="2" charset="-78"/>
              </a:rPr>
              <a:t>دهیم.</a:t>
            </a:r>
            <a:endParaRPr lang="fa-IR" sz="24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400" dirty="0">
                <a:latin typeface="Calibri" panose="020F0502020204030204" pitchFamily="34" charset="0"/>
                <a:ea typeface="Calibri" panose="020F0502020204030204" pitchFamily="34" charset="0"/>
                <a:cs typeface="B Nazanin" panose="00000400000000000000" pitchFamily="2" charset="-78"/>
              </a:rPr>
              <a:t> 2 – با فرصت بخشیدن به پیروان خود به مشارکت انگیزش آنها را تقویت می بخشید و به آنان در همگام شدن با هدف های دایره خود کمک می </a:t>
            </a:r>
            <a:r>
              <a:rPr lang="fa-IR" sz="2400" dirty="0" smtClean="0">
                <a:latin typeface="Calibri" panose="020F0502020204030204" pitchFamily="34" charset="0"/>
                <a:ea typeface="Calibri" panose="020F0502020204030204" pitchFamily="34" charset="0"/>
                <a:cs typeface="B Nazanin" panose="00000400000000000000" pitchFamily="2" charset="-78"/>
              </a:rPr>
              <a:t>کنید.</a:t>
            </a:r>
            <a:endParaRPr lang="en-US" sz="24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175779942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38CF4059-DBCF-429E-9C11-0A4DFCBBB3F9}"/>
              </a:ext>
            </a:extLst>
          </p:cNvPr>
          <p:cNvSpPr/>
          <p:nvPr/>
        </p:nvSpPr>
        <p:spPr>
          <a:xfrm>
            <a:off x="6654825" y="245152"/>
            <a:ext cx="2741456" cy="487506"/>
          </a:xfrm>
          <a:prstGeom prst="rect">
            <a:avLst/>
          </a:prstGeom>
        </p:spPr>
        <p:txBody>
          <a:bodyPr wrap="none">
            <a:spAutoFit/>
          </a:bodyPr>
          <a:lstStyle/>
          <a:p>
            <a:pPr algn="r" rtl="1">
              <a:lnSpc>
                <a:spcPct val="107000"/>
              </a:lnSpc>
              <a:spcAft>
                <a:spcPts val="800"/>
              </a:spcAft>
            </a:pPr>
            <a:r>
              <a:rPr lang="fa-IR" sz="2400" dirty="0">
                <a:solidFill>
                  <a:srgbClr val="FF0000"/>
                </a:solidFill>
                <a:latin typeface="Calibri" panose="020F0502020204030204" pitchFamily="34" charset="0"/>
                <a:ea typeface="Calibri" panose="020F0502020204030204" pitchFamily="34" charset="0"/>
                <a:cs typeface="2  Titr" panose="00000700000000000000" pitchFamily="2" charset="-78"/>
              </a:rPr>
              <a:t>شیوه های تصمیم گیری :</a:t>
            </a:r>
            <a:endParaRPr lang="en-US" sz="1200" dirty="0">
              <a:solidFill>
                <a:srgbClr val="FF0000"/>
              </a:solidFill>
              <a:latin typeface="Calibri" panose="020F0502020204030204" pitchFamily="34" charset="0"/>
              <a:ea typeface="Calibri" panose="020F0502020204030204" pitchFamily="34" charset="0"/>
              <a:cs typeface="2  Titr" panose="00000700000000000000" pitchFamily="2" charset="-78"/>
            </a:endParaRPr>
          </a:p>
        </p:txBody>
      </p:sp>
      <p:sp>
        <p:nvSpPr>
          <p:cNvPr id="3" name="Rectangle 2">
            <a:extLst>
              <a:ext uri="{FF2B5EF4-FFF2-40B4-BE49-F238E27FC236}">
                <a16:creationId xmlns="" xmlns:a16="http://schemas.microsoft.com/office/drawing/2014/main" id="{C9B1B327-C94B-42A8-8A0D-3A6634826D43}"/>
              </a:ext>
            </a:extLst>
          </p:cNvPr>
          <p:cNvSpPr/>
          <p:nvPr/>
        </p:nvSpPr>
        <p:spPr>
          <a:xfrm>
            <a:off x="638175" y="1270263"/>
            <a:ext cx="8924925" cy="4401205"/>
          </a:xfrm>
          <a:prstGeom prst="rect">
            <a:avLst/>
          </a:prstGeom>
        </p:spPr>
        <p:txBody>
          <a:bodyPr wrap="square">
            <a:spAutoFit/>
          </a:bodyPr>
          <a:lstStyle/>
          <a:p>
            <a:pPr algn="just" rtl="1">
              <a:lnSpc>
                <a:spcPct val="200000"/>
              </a:lnSpc>
              <a:spcAft>
                <a:spcPts val="800"/>
              </a:spcAft>
            </a:pPr>
            <a:r>
              <a:rPr lang="fa-IR" sz="2800" dirty="0">
                <a:latin typeface="Calibri" panose="020F0502020204030204" pitchFamily="34" charset="0"/>
                <a:ea typeface="Calibri" panose="020F0502020204030204" pitchFamily="34" charset="0"/>
                <a:cs typeface="B Nazanin" panose="00000400000000000000" pitchFamily="2" charset="-78"/>
              </a:rPr>
              <a:t>2 – تصمیم گیری تسهیل بخش : اقدامی همراه با همکاری است که در آن میر با پیرو آن برای رسیدن به یک تصمیم مشترک با هم کار می کنند در موقعیت </a:t>
            </a:r>
            <a:r>
              <a:rPr lang="fa-IR" sz="2800" dirty="0" err="1">
                <a:latin typeface="Calibri" panose="020F0502020204030204" pitchFamily="34" charset="0"/>
                <a:ea typeface="Calibri" panose="020F0502020204030204" pitchFamily="34" charset="0"/>
                <a:cs typeface="B Nazanin" panose="00000400000000000000" pitchFamily="2" charset="-78"/>
              </a:rPr>
              <a:t>هایی</a:t>
            </a:r>
            <a:r>
              <a:rPr lang="fa-IR" sz="2800" dirty="0">
                <a:latin typeface="Calibri" panose="020F0502020204030204" pitchFamily="34" charset="0"/>
                <a:ea typeface="Calibri" panose="020F0502020204030204" pitchFamily="34" charset="0"/>
                <a:cs typeface="B Nazanin" panose="00000400000000000000" pitchFamily="2" charset="-78"/>
              </a:rPr>
              <a:t> که پیروان دارای سطح آمادگی متوسط تا </a:t>
            </a:r>
            <a:r>
              <a:rPr lang="fa-IR" sz="2800" dirty="0" err="1">
                <a:latin typeface="Calibri" panose="020F0502020204030204" pitchFamily="34" charset="0"/>
                <a:ea typeface="Calibri" panose="020F0502020204030204" pitchFamily="34" charset="0"/>
                <a:cs typeface="B Nazanin" panose="00000400000000000000" pitchFamily="2" charset="-78"/>
              </a:rPr>
              <a:t>حداکثریند</a:t>
            </a:r>
            <a:r>
              <a:rPr lang="fa-IR" sz="2800" dirty="0">
                <a:latin typeface="Calibri" panose="020F0502020204030204" pitchFamily="34" charset="0"/>
                <a:ea typeface="Calibri" panose="020F0502020204030204" pitchFamily="34" charset="0"/>
                <a:cs typeface="B Nazanin" panose="00000400000000000000" pitchFamily="2" charset="-78"/>
              </a:rPr>
              <a:t> . مدیر می تواند با عبارتی نظیر آنچه در پی می آید از آنها تقاضای کمک کند (</a:t>
            </a:r>
            <a:r>
              <a:rPr lang="fa-IR" sz="2800" dirty="0" err="1">
                <a:latin typeface="Calibri" panose="020F0502020204030204" pitchFamily="34" charset="0"/>
                <a:ea typeface="Calibri" panose="020F0502020204030204" pitchFamily="34" charset="0"/>
                <a:cs typeface="B Nazanin" panose="00000400000000000000" pitchFamily="2" charset="-78"/>
              </a:rPr>
              <a:t>بایید</a:t>
            </a:r>
            <a:r>
              <a:rPr lang="fa-IR" sz="2800" dirty="0">
                <a:latin typeface="Calibri" panose="020F0502020204030204" pitchFamily="34" charset="0"/>
                <a:ea typeface="Calibri" panose="020F0502020204030204" pitchFamily="34" charset="0"/>
                <a:cs typeface="B Nazanin" panose="00000400000000000000" pitchFamily="2" charset="-78"/>
              </a:rPr>
              <a:t> </a:t>
            </a:r>
            <a:r>
              <a:rPr lang="fa-IR" sz="2800" dirty="0" err="1">
                <a:latin typeface="Calibri" panose="020F0502020204030204" pitchFamily="34" charset="0"/>
                <a:ea typeface="Calibri" panose="020F0502020204030204" pitchFamily="34" charset="0"/>
                <a:cs typeface="B Nazanin" panose="00000400000000000000" pitchFamily="2" charset="-78"/>
              </a:rPr>
              <a:t>فکرهایمان</a:t>
            </a:r>
            <a:r>
              <a:rPr lang="fa-IR" sz="2800" dirty="0">
                <a:latin typeface="Calibri" panose="020F0502020204030204" pitchFamily="34" charset="0"/>
                <a:ea typeface="Calibri" panose="020F0502020204030204" pitchFamily="34" charset="0"/>
                <a:cs typeface="B Nazanin" panose="00000400000000000000" pitchFamily="2" charset="-78"/>
              </a:rPr>
              <a:t> را روی هم بریزیم و در مورد .... تصمیم بگیریم </a:t>
            </a:r>
            <a:r>
              <a:rPr lang="fa-IR" sz="2800" dirty="0" smtClean="0">
                <a:latin typeface="Calibri" panose="020F0502020204030204" pitchFamily="34" charset="0"/>
                <a:ea typeface="Calibri" panose="020F0502020204030204" pitchFamily="34" charset="0"/>
                <a:cs typeface="B Nazanin" panose="00000400000000000000" pitchFamily="2" charset="-78"/>
              </a:rPr>
              <a:t>).</a:t>
            </a:r>
            <a:endParaRPr lang="en-US" sz="28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346558336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rgbClr val="92D050"/>
                </a:solidFill>
              </a:rPr>
              <a:t> ویژگی های سازمان های غیر رسمی :</a:t>
            </a:r>
            <a:endParaRPr lang="en-US" dirty="0">
              <a:solidFill>
                <a:srgbClr val="92D050"/>
              </a:solidFill>
            </a:endParaRPr>
          </a:p>
        </p:txBody>
      </p:sp>
      <p:sp>
        <p:nvSpPr>
          <p:cNvPr id="3" name="Content Placeholder 2"/>
          <p:cNvSpPr>
            <a:spLocks noGrp="1"/>
          </p:cNvSpPr>
          <p:nvPr>
            <p:ph idx="1"/>
          </p:nvPr>
        </p:nvSpPr>
        <p:spPr/>
        <p:txBody>
          <a:bodyPr>
            <a:normAutofit lnSpcReduction="10000"/>
          </a:bodyPr>
          <a:lstStyle/>
          <a:p>
            <a:r>
              <a:rPr lang="fa-IR" sz="2800" dirty="0" smtClean="0">
                <a:cs typeface="B Nazanin" panose="00000400000000000000" pitchFamily="2" charset="-78"/>
              </a:rPr>
              <a:t>1 - بر اساس  هدفی خاص تعیین نشده است .</a:t>
            </a:r>
          </a:p>
          <a:p>
            <a:r>
              <a:rPr lang="fa-IR" sz="2800" dirty="0" smtClean="0">
                <a:cs typeface="B Nazanin" panose="00000400000000000000" pitchFamily="2" charset="-78"/>
              </a:rPr>
              <a:t>2- سلسله روابط احساسی و عاطفی بین اعضا وجود می اید که در رابطه جامد و بی روح سازمان موثر است .</a:t>
            </a:r>
          </a:p>
          <a:p>
            <a:r>
              <a:rPr lang="fa-IR" sz="2800" dirty="0" smtClean="0">
                <a:cs typeface="B Nazanin" panose="00000400000000000000" pitchFamily="2" charset="-78"/>
              </a:rPr>
              <a:t>3- شرح وظایف قانون مند ندارد .</a:t>
            </a:r>
          </a:p>
          <a:p>
            <a:r>
              <a:rPr lang="fa-IR" sz="2800" dirty="0" smtClean="0">
                <a:cs typeface="B Nazanin" panose="00000400000000000000" pitchFamily="2" charset="-78"/>
              </a:rPr>
              <a:t>4- در دل سازمان رسمی پدیدار است و بدون آن نمیتواند ایجاد شود. </a:t>
            </a:r>
          </a:p>
          <a:p>
            <a:r>
              <a:rPr lang="fa-IR" sz="2800" dirty="0" smtClean="0">
                <a:cs typeface="B Nazanin" panose="00000400000000000000" pitchFamily="2" charset="-78"/>
              </a:rPr>
              <a:t>5- افراد در سازمان غیر رسمی به میل خودکار انجام میدهند و بر اساس اعتقاد خود حرکت میکنند .</a:t>
            </a:r>
          </a:p>
          <a:p>
            <a:r>
              <a:rPr lang="fa-IR" sz="2800" dirty="0" smtClean="0">
                <a:cs typeface="B Nazanin" panose="00000400000000000000" pitchFamily="2" charset="-78"/>
              </a:rPr>
              <a:t>6-سایه سازمان نیز است و چهره دوم سازمان رسمی است </a:t>
            </a:r>
            <a:r>
              <a:rPr lang="fa-IR" dirty="0" smtClean="0">
                <a:cs typeface="B Nazanin" panose="00000400000000000000" pitchFamily="2" charset="-78"/>
              </a:rPr>
              <a:t>.</a:t>
            </a:r>
            <a:endParaRPr lang="en-US" dirty="0">
              <a:cs typeface="B Nazanin" panose="00000400000000000000" pitchFamily="2" charset="-78"/>
            </a:endParaRPr>
          </a:p>
        </p:txBody>
      </p:sp>
    </p:spTree>
    <p:extLst>
      <p:ext uri="{BB962C8B-B14F-4D97-AF65-F5344CB8AC3E}">
        <p14:creationId xmlns:p14="http://schemas.microsoft.com/office/powerpoint/2010/main" val="279256646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428FADED-233C-4D9A-B48C-42A332A09612}"/>
              </a:ext>
            </a:extLst>
          </p:cNvPr>
          <p:cNvSpPr/>
          <p:nvPr/>
        </p:nvSpPr>
        <p:spPr>
          <a:xfrm>
            <a:off x="6029840" y="368977"/>
            <a:ext cx="3347391" cy="619272"/>
          </a:xfrm>
          <a:prstGeom prst="rect">
            <a:avLst/>
          </a:prstGeom>
        </p:spPr>
        <p:txBody>
          <a:bodyPr wrap="none">
            <a:spAutoFit/>
          </a:bodyPr>
          <a:lstStyle/>
          <a:p>
            <a:pPr algn="r" rtl="1">
              <a:lnSpc>
                <a:spcPct val="107000"/>
              </a:lnSpc>
              <a:spcAft>
                <a:spcPts val="800"/>
              </a:spcAft>
            </a:pPr>
            <a:r>
              <a:rPr lang="fa-IR" sz="3200" dirty="0">
                <a:solidFill>
                  <a:srgbClr val="FF0000"/>
                </a:solidFill>
                <a:latin typeface="Calibri" panose="020F0502020204030204" pitchFamily="34" charset="0"/>
                <a:ea typeface="Calibri" panose="020F0502020204030204" pitchFamily="34" charset="0"/>
                <a:cs typeface="B Nazanin" panose="00000400000000000000" pitchFamily="2" charset="-78"/>
              </a:rPr>
              <a:t>شیوه های تصمیم گیری :</a:t>
            </a:r>
            <a:endParaRPr lang="en-US" sz="3200" dirty="0">
              <a:solidFill>
                <a:srgbClr val="FF0000"/>
              </a:solidFill>
              <a:latin typeface="Calibri" panose="020F0502020204030204" pitchFamily="34" charset="0"/>
              <a:ea typeface="Calibri" panose="020F0502020204030204" pitchFamily="34" charset="0"/>
              <a:cs typeface="B Nazanin" panose="00000400000000000000" pitchFamily="2" charset="-78"/>
            </a:endParaRPr>
          </a:p>
        </p:txBody>
      </p:sp>
      <p:sp>
        <p:nvSpPr>
          <p:cNvPr id="3" name="Rectangle 2">
            <a:extLst>
              <a:ext uri="{FF2B5EF4-FFF2-40B4-BE49-F238E27FC236}">
                <a16:creationId xmlns="" xmlns:a16="http://schemas.microsoft.com/office/drawing/2014/main" id="{426E945B-F62D-4F26-B254-E61FA6F95620}"/>
              </a:ext>
            </a:extLst>
          </p:cNvPr>
          <p:cNvSpPr/>
          <p:nvPr/>
        </p:nvSpPr>
        <p:spPr>
          <a:xfrm>
            <a:off x="600075" y="1098484"/>
            <a:ext cx="8777156" cy="4401205"/>
          </a:xfrm>
          <a:prstGeom prst="rect">
            <a:avLst/>
          </a:prstGeom>
        </p:spPr>
        <p:txBody>
          <a:bodyPr wrap="square">
            <a:spAutoFit/>
          </a:bodyPr>
          <a:lstStyle/>
          <a:p>
            <a:pPr algn="just" rtl="1">
              <a:lnSpc>
                <a:spcPct val="200000"/>
              </a:lnSpc>
              <a:spcAft>
                <a:spcPts val="800"/>
              </a:spcAft>
            </a:pPr>
            <a:r>
              <a:rPr lang="fa-IR" sz="2800" dirty="0">
                <a:latin typeface="Calibri" panose="020F0502020204030204" pitchFamily="34" charset="0"/>
                <a:ea typeface="Calibri" panose="020F0502020204030204" pitchFamily="34" charset="0"/>
                <a:cs typeface="B Nazanin" panose="00000400000000000000" pitchFamily="2" charset="-78"/>
              </a:rPr>
              <a:t>3 – تصمیم گیری تفویضی : در مورد </a:t>
            </a:r>
            <a:r>
              <a:rPr lang="fa-IR" sz="2800" dirty="0" err="1">
                <a:latin typeface="Calibri" panose="020F0502020204030204" pitchFamily="34" charset="0"/>
                <a:ea typeface="Calibri" panose="020F0502020204030204" pitchFamily="34" charset="0"/>
                <a:cs typeface="B Nazanin" panose="00000400000000000000" pitchFamily="2" charset="-78"/>
              </a:rPr>
              <a:t>پیروانی</a:t>
            </a:r>
            <a:r>
              <a:rPr lang="fa-IR" sz="2800" dirty="0">
                <a:latin typeface="Calibri" panose="020F0502020204030204" pitchFamily="34" charset="0"/>
                <a:ea typeface="Calibri" panose="020F0502020204030204" pitchFamily="34" charset="0"/>
                <a:cs typeface="B Nazanin" panose="00000400000000000000" pitchFamily="2" charset="-78"/>
              </a:rPr>
              <a:t> به کار می رود که دارای حداکثر آمادگی تجربه و اطلاعات لازم برای تصمیم گیری و با توصیه صحیح می باشد . در موقعیت </a:t>
            </a:r>
            <a:r>
              <a:rPr lang="fa-IR" sz="2800" dirty="0" err="1">
                <a:latin typeface="Calibri" panose="020F0502020204030204" pitchFamily="34" charset="0"/>
                <a:ea typeface="Calibri" panose="020F0502020204030204" pitchFamily="34" charset="0"/>
                <a:cs typeface="B Nazanin" panose="00000400000000000000" pitchFamily="2" charset="-78"/>
              </a:rPr>
              <a:t>هایی</a:t>
            </a:r>
            <a:r>
              <a:rPr lang="fa-IR" sz="2800" dirty="0">
                <a:latin typeface="Calibri" panose="020F0502020204030204" pitchFamily="34" charset="0"/>
                <a:ea typeface="Calibri" panose="020F0502020204030204" pitchFamily="34" charset="0"/>
                <a:cs typeface="B Nazanin" panose="00000400000000000000" pitchFamily="2" charset="-78"/>
              </a:rPr>
              <a:t> که تعویض مناسب است مدیر می تواند صرفا با گفتن ( تو که این طلب را می دانی ... روی آن کار کن و به من بگو که به چه نتیجه ای می رسی ) انتظار عملکرد حداکثر را داشته </a:t>
            </a:r>
            <a:r>
              <a:rPr lang="fa-IR" sz="2800" dirty="0" smtClean="0">
                <a:latin typeface="Calibri" panose="020F0502020204030204" pitchFamily="34" charset="0"/>
                <a:ea typeface="Calibri" panose="020F0502020204030204" pitchFamily="34" charset="0"/>
                <a:cs typeface="B Nazanin" panose="00000400000000000000" pitchFamily="2" charset="-78"/>
              </a:rPr>
              <a:t>باشد.</a:t>
            </a:r>
            <a:endParaRPr lang="en-US" sz="28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27069172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7776FF43-ED6E-44DB-A30E-CDA371B16337}"/>
              </a:ext>
            </a:extLst>
          </p:cNvPr>
          <p:cNvSpPr/>
          <p:nvPr/>
        </p:nvSpPr>
        <p:spPr>
          <a:xfrm>
            <a:off x="559347" y="-256768"/>
            <a:ext cx="8858250" cy="6904454"/>
          </a:xfrm>
          <a:prstGeom prst="rect">
            <a:avLst/>
          </a:prstGeom>
        </p:spPr>
        <p:txBody>
          <a:bodyPr wrap="square">
            <a:spAutoFit/>
          </a:bodyPr>
          <a:lstStyle/>
          <a:p>
            <a:pPr algn="just" rtl="1">
              <a:lnSpc>
                <a:spcPct val="200000"/>
              </a:lnSpc>
              <a:spcAft>
                <a:spcPts val="800"/>
              </a:spcAft>
            </a:pPr>
            <a:r>
              <a:rPr lang="fa-IR" sz="2800" dirty="0">
                <a:solidFill>
                  <a:srgbClr val="FF0000"/>
                </a:solidFill>
                <a:latin typeface="Calibri" panose="020F0502020204030204" pitchFamily="34" charset="0"/>
                <a:ea typeface="Calibri" panose="020F0502020204030204" pitchFamily="34" charset="0"/>
                <a:cs typeface="B Nazanin" panose="00000400000000000000" pitchFamily="2" charset="-78"/>
              </a:rPr>
              <a:t>روش های تصمیم گیری </a:t>
            </a:r>
            <a:endParaRPr lang="en-US" sz="2800"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000" dirty="0">
                <a:solidFill>
                  <a:srgbClr val="00B0F0"/>
                </a:solidFill>
                <a:latin typeface="Calibri" panose="020F0502020204030204" pitchFamily="34" charset="0"/>
                <a:ea typeface="Calibri" panose="020F0502020204030204" pitchFamily="34" charset="0"/>
                <a:cs typeface="B Nazanin" panose="00000400000000000000" pitchFamily="2" charset="-78"/>
              </a:rPr>
              <a:t>1 – تصمیم گیری بر اساس نظر اکثریت </a:t>
            </a:r>
            <a:r>
              <a:rPr lang="fa-IR" sz="2000" dirty="0">
                <a:latin typeface="Calibri" panose="020F0502020204030204" pitchFamily="34" charset="0"/>
                <a:ea typeface="Calibri" panose="020F0502020204030204" pitchFamily="34" charset="0"/>
                <a:cs typeface="B Nazanin" panose="00000400000000000000" pitchFamily="2" charset="-78"/>
              </a:rPr>
              <a:t>: در این روش مدیر یا رئیس جلسه اجازه می دهد تمام اعضای جلسه درباره مسئله یا موضوعی نظر خود را ابراز دارند . مبنای تصمیم گیری نظر اکثریت </a:t>
            </a:r>
            <a:r>
              <a:rPr lang="fa-IR" sz="2000" dirty="0" smtClean="0">
                <a:latin typeface="Calibri" panose="020F0502020204030204" pitchFamily="34" charset="0"/>
                <a:ea typeface="Calibri" panose="020F0502020204030204" pitchFamily="34" charset="0"/>
                <a:cs typeface="B Nazanin" panose="00000400000000000000" pitchFamily="2" charset="-78"/>
              </a:rPr>
              <a:t>با جمع بندی رعیس جلسه خاهد بود .</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000" dirty="0">
                <a:solidFill>
                  <a:srgbClr val="00B0F0"/>
                </a:solidFill>
                <a:latin typeface="Calibri" panose="020F0502020204030204" pitchFamily="34" charset="0"/>
                <a:ea typeface="Calibri" panose="020F0502020204030204" pitchFamily="34" charset="0"/>
                <a:cs typeface="B Nazanin" panose="00000400000000000000" pitchFamily="2" charset="-78"/>
              </a:rPr>
              <a:t>2 – همراه سازی اعضاء </a:t>
            </a:r>
            <a:r>
              <a:rPr lang="fa-IR" sz="2000" dirty="0">
                <a:latin typeface="Calibri" panose="020F0502020204030204" pitchFamily="34" charset="0"/>
                <a:ea typeface="Calibri" panose="020F0502020204030204" pitchFamily="34" charset="0"/>
                <a:cs typeface="B Nazanin" panose="00000400000000000000" pitchFamily="2" charset="-78"/>
              </a:rPr>
              <a:t>: در این روش مدیر اعتقاد دارد نظرش درباره موضوع مورد بحث قوی تر از نظر سایرین است از تلاش می کند دیگران را با خود همراه </a:t>
            </a:r>
            <a:r>
              <a:rPr lang="fa-IR" sz="2000" dirty="0" smtClean="0">
                <a:latin typeface="Calibri" panose="020F0502020204030204" pitchFamily="34" charset="0"/>
                <a:ea typeface="Calibri" panose="020F0502020204030204" pitchFamily="34" charset="0"/>
                <a:cs typeface="B Nazanin" panose="00000400000000000000" pitchFamily="2" charset="-78"/>
              </a:rPr>
              <a:t>سازد.</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000" dirty="0">
                <a:solidFill>
                  <a:srgbClr val="00B0F0"/>
                </a:solidFill>
                <a:latin typeface="Calibri" panose="020F0502020204030204" pitchFamily="34" charset="0"/>
                <a:ea typeface="Calibri" panose="020F0502020204030204" pitchFamily="34" charset="0"/>
                <a:cs typeface="B Nazanin" panose="00000400000000000000" pitchFamily="2" charset="-78"/>
              </a:rPr>
              <a:t>3 – اخذ نظرات کتبی </a:t>
            </a:r>
            <a:r>
              <a:rPr lang="fa-IR" sz="2000" dirty="0">
                <a:latin typeface="Calibri" panose="020F0502020204030204" pitchFamily="34" charset="0"/>
                <a:ea typeface="Calibri" panose="020F0502020204030204" pitchFamily="34" charset="0"/>
                <a:cs typeface="B Nazanin" panose="00000400000000000000" pitchFamily="2" charset="-78"/>
              </a:rPr>
              <a:t>: مدیر از اعضاء می خواهد تا نظرات خود را به صورت کتبی به او ارائه دهند تا پس از تلفیق نظرات شان تصمیم لازم را اتخاذ </a:t>
            </a:r>
            <a:r>
              <a:rPr lang="fa-IR" sz="2000" dirty="0" smtClean="0">
                <a:latin typeface="Calibri" panose="020F0502020204030204" pitchFamily="34" charset="0"/>
                <a:ea typeface="Calibri" panose="020F0502020204030204" pitchFamily="34" charset="0"/>
                <a:cs typeface="B Nazanin" panose="00000400000000000000" pitchFamily="2" charset="-78"/>
              </a:rPr>
              <a:t>نماید.</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000" dirty="0">
                <a:solidFill>
                  <a:srgbClr val="00B0F0"/>
                </a:solidFill>
                <a:latin typeface="Calibri" panose="020F0502020204030204" pitchFamily="34" charset="0"/>
                <a:ea typeface="Calibri" panose="020F0502020204030204" pitchFamily="34" charset="0"/>
                <a:cs typeface="B Nazanin" panose="00000400000000000000" pitchFamily="2" charset="-78"/>
              </a:rPr>
              <a:t>4 – اتخاذ تصمیم گیری در فرصت مناسب </a:t>
            </a:r>
            <a:r>
              <a:rPr lang="fa-IR" sz="2000" dirty="0">
                <a:latin typeface="Calibri" panose="020F0502020204030204" pitchFamily="34" charset="0"/>
                <a:ea typeface="Calibri" panose="020F0502020204030204" pitchFamily="34" charset="0"/>
                <a:cs typeface="B Nazanin" panose="00000400000000000000" pitchFamily="2" charset="-78"/>
              </a:rPr>
              <a:t>: از کلیه اعضای جلسه خواسته می شود راجع به موضوع مورد بحث چند روز فکر کنند و تصمیم گیری نهایی به جلسه بعد موکول می </a:t>
            </a:r>
            <a:r>
              <a:rPr lang="fa-IR" sz="2000" dirty="0" smtClean="0">
                <a:latin typeface="Calibri" panose="020F0502020204030204" pitchFamily="34" charset="0"/>
                <a:ea typeface="Calibri" panose="020F0502020204030204" pitchFamily="34" charset="0"/>
                <a:cs typeface="B Nazanin" panose="00000400000000000000" pitchFamily="2" charset="-78"/>
              </a:rPr>
              <a:t>شود.</a:t>
            </a:r>
            <a:endParaRPr lang="en-US" sz="20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255878019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6A557A1A-7A18-42A9-9D93-F74205D77AF9}"/>
              </a:ext>
            </a:extLst>
          </p:cNvPr>
          <p:cNvSpPr/>
          <p:nvPr/>
        </p:nvSpPr>
        <p:spPr>
          <a:xfrm>
            <a:off x="666750" y="761358"/>
            <a:ext cx="8801100" cy="5468164"/>
          </a:xfrm>
          <a:prstGeom prst="rect">
            <a:avLst/>
          </a:prstGeom>
        </p:spPr>
        <p:txBody>
          <a:bodyPr wrap="square">
            <a:spAutoFit/>
          </a:bodyPr>
          <a:lstStyle/>
          <a:p>
            <a:pPr algn="just" rtl="1">
              <a:lnSpc>
                <a:spcPct val="200000"/>
              </a:lnSpc>
              <a:spcAft>
                <a:spcPts val="800"/>
              </a:spcAft>
            </a:pPr>
            <a:r>
              <a:rPr lang="fa-IR" sz="2800" dirty="0">
                <a:solidFill>
                  <a:srgbClr val="FF0000"/>
                </a:solidFill>
                <a:latin typeface="Calibri" panose="020F0502020204030204" pitchFamily="34" charset="0"/>
                <a:ea typeface="Calibri" panose="020F0502020204030204" pitchFamily="34" charset="0"/>
                <a:cs typeface="B Nazanin" panose="00000400000000000000" pitchFamily="2" charset="-78"/>
              </a:rPr>
              <a:t>برای تصحیح تصمیم اشتباه به دو روش می توان اقدام کرد </a:t>
            </a:r>
            <a:r>
              <a:rPr lang="fa-IR" sz="2800"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a:t>
            </a:r>
            <a:endParaRPr lang="en-US" sz="2800"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800" dirty="0">
                <a:latin typeface="Calibri" panose="020F0502020204030204" pitchFamily="34" charset="0"/>
                <a:ea typeface="Calibri" panose="020F0502020204030204" pitchFamily="34" charset="0"/>
                <a:cs typeface="B Nazanin" panose="00000400000000000000" pitchFamily="2" charset="-78"/>
              </a:rPr>
              <a:t>1 – اگر تصمیم گیری بر اساس جمع  آوری اطلاعات با نظر اکثریت اعضای جلسه باشد باید با همین اعضاء دوباره جلسه برگزار شود و موضوع مجددا بررسی شود و در رفع اشتباه و مشکل کوشش </a:t>
            </a:r>
            <a:r>
              <a:rPr lang="fa-IR" sz="2800" dirty="0" smtClean="0">
                <a:latin typeface="Calibri" panose="020F0502020204030204" pitchFamily="34" charset="0"/>
                <a:ea typeface="Calibri" panose="020F0502020204030204" pitchFamily="34" charset="0"/>
                <a:cs typeface="B Nazanin" panose="00000400000000000000" pitchFamily="2" charset="-78"/>
              </a:rPr>
              <a:t>شود.</a:t>
            </a:r>
            <a:endParaRPr lang="en-US" sz="28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800" dirty="0">
                <a:latin typeface="Calibri" panose="020F0502020204030204" pitchFamily="34" charset="0"/>
                <a:ea typeface="Calibri" panose="020F0502020204030204" pitchFamily="34" charset="0"/>
                <a:cs typeface="B Nazanin" panose="00000400000000000000" pitchFamily="2" charset="-78"/>
              </a:rPr>
              <a:t>2 – در صورتیکه تصمیم گیری فردی باشد مشورت با سایر اعضاء به مدیریت کمک خواهد کرد تا رفع اشتباه با دقت بیشتری صورت </a:t>
            </a:r>
            <a:r>
              <a:rPr lang="fa-IR" sz="2800" dirty="0" smtClean="0">
                <a:latin typeface="Calibri" panose="020F0502020204030204" pitchFamily="34" charset="0"/>
                <a:ea typeface="Calibri" panose="020F0502020204030204" pitchFamily="34" charset="0"/>
                <a:cs typeface="B Nazanin" panose="00000400000000000000" pitchFamily="2" charset="-78"/>
              </a:rPr>
              <a:t>بگیرد.</a:t>
            </a:r>
            <a:endParaRPr lang="en-US" sz="28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269145770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0FED532F-89E3-428C-AD01-968FA91883ED}"/>
              </a:ext>
            </a:extLst>
          </p:cNvPr>
          <p:cNvSpPr/>
          <p:nvPr/>
        </p:nvSpPr>
        <p:spPr>
          <a:xfrm>
            <a:off x="704850" y="375164"/>
            <a:ext cx="8763000" cy="6104235"/>
          </a:xfrm>
          <a:prstGeom prst="rect">
            <a:avLst/>
          </a:prstGeom>
        </p:spPr>
        <p:txBody>
          <a:bodyPr wrap="square">
            <a:spAutoFit/>
          </a:bodyPr>
          <a:lstStyle/>
          <a:p>
            <a:pPr algn="just" rtl="1">
              <a:lnSpc>
                <a:spcPct val="200000"/>
              </a:lnSpc>
              <a:spcAft>
                <a:spcPts val="800"/>
              </a:spcAft>
            </a:pPr>
            <a:r>
              <a:rPr lang="fa-IR" sz="2800" dirty="0">
                <a:solidFill>
                  <a:srgbClr val="FF0000"/>
                </a:solidFill>
                <a:latin typeface="Calibri" panose="020F0502020204030204" pitchFamily="34" charset="0"/>
                <a:ea typeface="Calibri" panose="020F0502020204030204" pitchFamily="34" charset="0"/>
                <a:cs typeface="B Nazanin" panose="00000400000000000000" pitchFamily="2" charset="-78"/>
              </a:rPr>
              <a:t>استفاده از رایانه در تصمیم گیری </a:t>
            </a:r>
            <a:endParaRPr lang="en-US" sz="2800"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400" dirty="0">
                <a:latin typeface="Calibri" panose="020F0502020204030204" pitchFamily="34" charset="0"/>
                <a:ea typeface="Calibri" panose="020F0502020204030204" pitchFamily="34" charset="0"/>
                <a:cs typeface="B Nazanin" panose="00000400000000000000" pitchFamily="2" charset="-78"/>
              </a:rPr>
              <a:t>از دیدگاه فنی می توان یک نظام اطلاعات را پاره ای اجزای هم پیوند تعریف نمود که به گرد آوری و بازیابی </a:t>
            </a:r>
            <a:r>
              <a:rPr lang="fa-IR" sz="2400" dirty="0" smtClean="0">
                <a:latin typeface="Calibri" panose="020F0502020204030204" pitchFamily="34" charset="0"/>
                <a:ea typeface="Calibri" panose="020F0502020204030204" pitchFamily="34" charset="0"/>
                <a:cs typeface="B Nazanin" panose="00000400000000000000" pitchFamily="2" charset="-78"/>
              </a:rPr>
              <a:t>و نگهداری </a:t>
            </a:r>
            <a:r>
              <a:rPr lang="fa-IR" sz="2400" dirty="0">
                <a:latin typeface="Calibri" panose="020F0502020204030204" pitchFamily="34" charset="0"/>
                <a:ea typeface="Calibri" panose="020F0502020204030204" pitchFamily="34" charset="0"/>
                <a:cs typeface="B Nazanin" panose="00000400000000000000" pitchFamily="2" charset="-78"/>
              </a:rPr>
              <a:t>و پخش اطلاعات به منظور یاری رساندن به تصمیم گیری ها و کنترل در سازمان می پردازد . در سازمان های ورزشی با توجه به اینکه آمار اطلاعات و رکورد ها گوناگون دایما در </a:t>
            </a:r>
            <a:r>
              <a:rPr lang="fa-IR" sz="2400" dirty="0" smtClean="0">
                <a:latin typeface="Calibri" panose="020F0502020204030204" pitchFamily="34" charset="0"/>
                <a:ea typeface="Calibri" panose="020F0502020204030204" pitchFamily="34" charset="0"/>
                <a:cs typeface="B Nazanin" panose="00000400000000000000" pitchFamily="2" charset="-78"/>
              </a:rPr>
              <a:t>حال </a:t>
            </a:r>
            <a:r>
              <a:rPr lang="fa-IR" sz="2400" dirty="0">
                <a:latin typeface="Calibri" panose="020F0502020204030204" pitchFamily="34" charset="0"/>
                <a:ea typeface="Calibri" panose="020F0502020204030204" pitchFamily="34" charset="0"/>
                <a:cs typeface="B Nazanin" panose="00000400000000000000" pitchFamily="2" charset="-78"/>
              </a:rPr>
              <a:t>تغییر است . استفاده از چنین نظام </a:t>
            </a:r>
            <a:r>
              <a:rPr lang="fa-IR" sz="2400" dirty="0" err="1">
                <a:latin typeface="Calibri" panose="020F0502020204030204" pitchFamily="34" charset="0"/>
                <a:ea typeface="Calibri" panose="020F0502020204030204" pitchFamily="34" charset="0"/>
                <a:cs typeface="B Nazanin" panose="00000400000000000000" pitchFamily="2" charset="-78"/>
              </a:rPr>
              <a:t>هایی</a:t>
            </a:r>
            <a:r>
              <a:rPr lang="fa-IR" sz="2400" dirty="0">
                <a:latin typeface="Calibri" panose="020F0502020204030204" pitchFamily="34" charset="0"/>
                <a:ea typeface="Calibri" panose="020F0502020204030204" pitchFamily="34" charset="0"/>
                <a:cs typeface="B Nazanin" panose="00000400000000000000" pitchFamily="2" charset="-78"/>
              </a:rPr>
              <a:t> به مدیریت کمک خواهد کرد که در برنامه ریزی های خود مستند و دقیق عمل کند . مزیت دیگر این نظام ارتباطی آن است که می توان با سایر سازمان های داخلی و خارجی ارتباط برقرار کرد و بدین ترتیب به اطلاعات وسیع و گسترده در سطح بین </a:t>
            </a:r>
            <a:r>
              <a:rPr lang="fa-IR" sz="2400" dirty="0" err="1">
                <a:latin typeface="Calibri" panose="020F0502020204030204" pitchFamily="34" charset="0"/>
                <a:ea typeface="Calibri" panose="020F0502020204030204" pitchFamily="34" charset="0"/>
                <a:cs typeface="B Nazanin" panose="00000400000000000000" pitchFamily="2" charset="-78"/>
              </a:rPr>
              <a:t>المللی</a:t>
            </a:r>
            <a:r>
              <a:rPr lang="fa-IR" sz="2400" dirty="0">
                <a:latin typeface="Calibri" panose="020F0502020204030204" pitchFamily="34" charset="0"/>
                <a:ea typeface="Calibri" panose="020F0502020204030204" pitchFamily="34" charset="0"/>
                <a:cs typeface="B Nazanin" panose="00000400000000000000" pitchFamily="2" charset="-78"/>
              </a:rPr>
              <a:t> دست یافت . </a:t>
            </a:r>
            <a:endParaRPr lang="en-US" sz="24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314042451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 xmlns:a16="http://schemas.microsoft.com/office/drawing/2014/main" id="{B71B95DD-56D7-48D1-BA05-CB5C98E114B8}"/>
              </a:ext>
            </a:extLst>
          </p:cNvPr>
          <p:cNvGraphicFramePr/>
          <p:nvPr>
            <p:extLst>
              <p:ext uri="{D42A27DB-BD31-4B8C-83A1-F6EECF244321}">
                <p14:modId xmlns:p14="http://schemas.microsoft.com/office/powerpoint/2010/main" val="2115375655"/>
              </p:ext>
            </p:extLst>
          </p:nvPr>
        </p:nvGraphicFramePr>
        <p:xfrm>
          <a:off x="1222375" y="1186391"/>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a:extLst>
              <a:ext uri="{FF2B5EF4-FFF2-40B4-BE49-F238E27FC236}">
                <a16:creationId xmlns="" xmlns:a16="http://schemas.microsoft.com/office/drawing/2014/main" id="{DAF03CA4-9FF9-4A9E-B72C-7610870484E3}"/>
              </a:ext>
            </a:extLst>
          </p:cNvPr>
          <p:cNvSpPr/>
          <p:nvPr/>
        </p:nvSpPr>
        <p:spPr>
          <a:xfrm>
            <a:off x="1239643" y="148167"/>
            <a:ext cx="7555273" cy="619272"/>
          </a:xfrm>
          <a:prstGeom prst="rect">
            <a:avLst/>
          </a:prstGeom>
        </p:spPr>
        <p:txBody>
          <a:bodyPr wrap="none">
            <a:spAutoFit/>
          </a:bodyPr>
          <a:lstStyle/>
          <a:p>
            <a:pPr algn="r" rtl="1">
              <a:lnSpc>
                <a:spcPct val="107000"/>
              </a:lnSpc>
              <a:spcAft>
                <a:spcPts val="800"/>
              </a:spcAft>
            </a:pPr>
            <a:r>
              <a:rPr lang="fa-IR" sz="3200" dirty="0">
                <a:solidFill>
                  <a:srgbClr val="FF0000"/>
                </a:solidFill>
                <a:latin typeface="Calibri" panose="020F0502020204030204" pitchFamily="34" charset="0"/>
                <a:ea typeface="Calibri" panose="020F0502020204030204" pitchFamily="34" charset="0"/>
                <a:cs typeface="B Nazanin" panose="00000400000000000000" pitchFamily="2" charset="-78"/>
              </a:rPr>
              <a:t>نکاتی که می تواند در تصمیم گیری صحیح تاثیر گذار باشد </a:t>
            </a:r>
            <a:endParaRPr lang="en-US" sz="3200" dirty="0">
              <a:solidFill>
                <a:srgbClr val="FF0000"/>
              </a:solidFill>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193326530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09292696-F9DF-4F3E-9191-DD2A43D0DA28}"/>
              </a:ext>
            </a:extLst>
          </p:cNvPr>
          <p:cNvSpPr/>
          <p:nvPr/>
        </p:nvSpPr>
        <p:spPr>
          <a:xfrm>
            <a:off x="512051" y="-180031"/>
            <a:ext cx="8572500" cy="6822380"/>
          </a:xfrm>
          <a:prstGeom prst="rect">
            <a:avLst/>
          </a:prstGeom>
        </p:spPr>
        <p:txBody>
          <a:bodyPr wrap="square">
            <a:spAutoFit/>
          </a:bodyPr>
          <a:lstStyle/>
          <a:p>
            <a:pPr algn="just" rtl="1">
              <a:lnSpc>
                <a:spcPct val="200000"/>
              </a:lnSpc>
              <a:spcAft>
                <a:spcPts val="800"/>
              </a:spcAft>
            </a:pPr>
            <a:r>
              <a:rPr lang="fa-IR" sz="4400" b="1" dirty="0">
                <a:solidFill>
                  <a:srgbClr val="FF0000"/>
                </a:solidFill>
                <a:latin typeface="Calibri" panose="020F0502020204030204" pitchFamily="34" charset="0"/>
                <a:ea typeface="Calibri" panose="020F0502020204030204" pitchFamily="34" charset="0"/>
                <a:cs typeface="B Nazanin" panose="00000400000000000000" pitchFamily="2" charset="-78"/>
              </a:rPr>
              <a:t>گروه</a:t>
            </a:r>
            <a:r>
              <a:rPr lang="fa-IR" sz="3200" dirty="0">
                <a:solidFill>
                  <a:srgbClr val="FF0000"/>
                </a:solidFill>
                <a:latin typeface="Calibri" panose="020F0502020204030204" pitchFamily="34" charset="0"/>
                <a:ea typeface="Calibri" panose="020F0502020204030204" pitchFamily="34" charset="0"/>
                <a:cs typeface="2  Titr" panose="00000700000000000000" pitchFamily="2" charset="-78"/>
              </a:rPr>
              <a:t> </a:t>
            </a:r>
            <a:endParaRPr lang="en-US" sz="3200" dirty="0">
              <a:solidFill>
                <a:srgbClr val="FF0000"/>
              </a:solidFill>
              <a:latin typeface="Calibri" panose="020F0502020204030204" pitchFamily="34" charset="0"/>
              <a:ea typeface="Calibri" panose="020F0502020204030204" pitchFamily="34" charset="0"/>
              <a:cs typeface="2  Titr" panose="00000700000000000000" pitchFamily="2" charset="-78"/>
            </a:endParaRPr>
          </a:p>
          <a:p>
            <a:pPr algn="just" rtl="1">
              <a:lnSpc>
                <a:spcPct val="200000"/>
              </a:lnSpc>
              <a:spcAft>
                <a:spcPts val="800"/>
              </a:spcAft>
            </a:pPr>
            <a:r>
              <a:rPr lang="fa-IR" sz="2800" dirty="0">
                <a:latin typeface="Calibri" panose="020F0502020204030204" pitchFamily="34" charset="0"/>
                <a:ea typeface="Calibri" panose="020F0502020204030204" pitchFamily="34" charset="0"/>
                <a:cs typeface="B Nazanin" panose="00000400000000000000" pitchFamily="2" charset="-78"/>
              </a:rPr>
              <a:t>گروه عبارتند از : دو یا چند نفری که با یک الگوی روابط پایدار به طور منظم با یکدیگر در کنش متقابل هستند دارای اهداف مشترکی می باشند و وجود تمامی افراد گروه برای برآوردن نیاز های فرد اعضای آن ضروری است . در واقع اعضاء خود را باید به عنوان یک گروه حس </a:t>
            </a:r>
            <a:r>
              <a:rPr lang="fa-IR" sz="2800" dirty="0" smtClean="0">
                <a:latin typeface="Calibri" panose="020F0502020204030204" pitchFamily="34" charset="0"/>
                <a:ea typeface="Calibri" panose="020F0502020204030204" pitchFamily="34" charset="0"/>
                <a:cs typeface="B Nazanin" panose="00000400000000000000" pitchFamily="2" charset="-78"/>
              </a:rPr>
              <a:t>کنند.</a:t>
            </a:r>
            <a:endParaRPr lang="en-US" sz="28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800" dirty="0">
                <a:latin typeface="Calibri" panose="020F0502020204030204" pitchFamily="34" charset="0"/>
                <a:ea typeface="Calibri" panose="020F0502020204030204" pitchFamily="34" charset="0"/>
                <a:cs typeface="B Nazanin" panose="00000400000000000000" pitchFamily="2" charset="-78"/>
              </a:rPr>
              <a:t>گروه : دو یا چند نفر که باهم روابط متقابل دارند به یکدیگر وابسته اند و برای تامین هدف های خاصی گرد هم می </a:t>
            </a:r>
            <a:r>
              <a:rPr lang="fa-IR" sz="2800" dirty="0" smtClean="0">
                <a:latin typeface="Calibri" panose="020F0502020204030204" pitchFamily="34" charset="0"/>
                <a:ea typeface="Calibri" panose="020F0502020204030204" pitchFamily="34" charset="0"/>
                <a:cs typeface="B Nazanin" panose="00000400000000000000" pitchFamily="2" charset="-78"/>
              </a:rPr>
              <a:t>آیند.</a:t>
            </a:r>
            <a:endParaRPr lang="en-US" sz="28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1347190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9E0DDE8D-35A2-4A62-BF57-B786D50C92FB}"/>
              </a:ext>
            </a:extLst>
          </p:cNvPr>
          <p:cNvSpPr/>
          <p:nvPr/>
        </p:nvSpPr>
        <p:spPr>
          <a:xfrm>
            <a:off x="609600" y="0"/>
            <a:ext cx="8705850" cy="6842899"/>
          </a:xfrm>
          <a:prstGeom prst="rect">
            <a:avLst/>
          </a:prstGeom>
        </p:spPr>
        <p:txBody>
          <a:bodyPr wrap="square">
            <a:spAutoFit/>
          </a:bodyPr>
          <a:lstStyle/>
          <a:p>
            <a:pPr algn="just" rtl="1">
              <a:lnSpc>
                <a:spcPct val="200000"/>
              </a:lnSpc>
              <a:spcAft>
                <a:spcPts val="800"/>
              </a:spcAft>
            </a:pPr>
            <a:r>
              <a:rPr lang="fa-IR" sz="2800" dirty="0">
                <a:solidFill>
                  <a:srgbClr val="FF0000"/>
                </a:solidFill>
                <a:latin typeface="Calibri" panose="020F0502020204030204" pitchFamily="34" charset="0"/>
                <a:ea typeface="Calibri" panose="020F0502020204030204" pitchFamily="34" charset="0"/>
                <a:cs typeface="B Nazanin" panose="00000400000000000000" pitchFamily="2" charset="-78"/>
              </a:rPr>
              <a:t>شاخص ها و ویژگی های گروه </a:t>
            </a:r>
            <a:endParaRPr lang="en-US" sz="2800"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400" dirty="0">
                <a:latin typeface="Calibri" panose="020F0502020204030204" pitchFamily="34" charset="0"/>
                <a:ea typeface="Calibri" panose="020F0502020204030204" pitchFamily="34" charset="0"/>
                <a:cs typeface="B Nazanin" panose="00000400000000000000" pitchFamily="2" charset="-78"/>
              </a:rPr>
              <a:t>1 – وجود تعامل منظم و الگو دار بین اعضای گروه</a:t>
            </a:r>
            <a:endParaRPr lang="en-US" sz="24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400" dirty="0">
                <a:latin typeface="Calibri" panose="020F0502020204030204" pitchFamily="34" charset="0"/>
                <a:ea typeface="Calibri" panose="020F0502020204030204" pitchFamily="34" charset="0"/>
                <a:cs typeface="B Nazanin" panose="00000400000000000000" pitchFamily="2" charset="-78"/>
              </a:rPr>
              <a:t>2 – وجود احساسات تمایلات و عواطف مشترک بین آن ها </a:t>
            </a:r>
            <a:endParaRPr lang="en-US" sz="24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400" dirty="0">
                <a:latin typeface="Calibri" panose="020F0502020204030204" pitchFamily="34" charset="0"/>
                <a:ea typeface="Calibri" panose="020F0502020204030204" pitchFamily="34" charset="0"/>
                <a:cs typeface="B Nazanin" panose="00000400000000000000" pitchFamily="2" charset="-78"/>
              </a:rPr>
              <a:t>3 – وجود اهداف مشترک بین اعضاء</a:t>
            </a:r>
            <a:endParaRPr lang="en-US" sz="24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400" dirty="0">
                <a:latin typeface="Calibri" panose="020F0502020204030204" pitchFamily="34" charset="0"/>
                <a:ea typeface="Calibri" panose="020F0502020204030204" pitchFamily="34" charset="0"/>
                <a:cs typeface="B Nazanin" panose="00000400000000000000" pitchFamily="2" charset="-78"/>
              </a:rPr>
              <a:t>4 – وجود ساختار و روابط نسبتا پایدار یعنی وجود تشکل علاوه بر تجمع</a:t>
            </a:r>
            <a:endParaRPr lang="en-US" sz="24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400" dirty="0">
                <a:latin typeface="Calibri" panose="020F0502020204030204" pitchFamily="34" charset="0"/>
                <a:ea typeface="Calibri" panose="020F0502020204030204" pitchFamily="34" charset="0"/>
                <a:cs typeface="B Nazanin" panose="00000400000000000000" pitchFamily="2" charset="-78"/>
              </a:rPr>
              <a:t>5 – وجود هویت مشترک بین اعضاء</a:t>
            </a:r>
            <a:endParaRPr lang="en-US" sz="24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400" dirty="0">
                <a:latin typeface="Calibri" panose="020F0502020204030204" pitchFamily="34" charset="0"/>
                <a:ea typeface="Calibri" panose="020F0502020204030204" pitchFamily="34" charset="0"/>
                <a:cs typeface="B Nazanin" panose="00000400000000000000" pitchFamily="2" charset="-78"/>
              </a:rPr>
              <a:t>6 – وجود دو یا چند نفر با هنجارها و ارزش های مشترک</a:t>
            </a:r>
            <a:endParaRPr lang="en-US" sz="24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400" dirty="0">
                <a:latin typeface="Calibri" panose="020F0502020204030204" pitchFamily="34" charset="0"/>
                <a:ea typeface="Calibri" panose="020F0502020204030204" pitchFamily="34" charset="0"/>
                <a:cs typeface="B Nazanin" panose="00000400000000000000" pitchFamily="2" charset="-78"/>
              </a:rPr>
              <a:t>7 – شناخت افراد از همدیگر</a:t>
            </a:r>
            <a:endParaRPr lang="en-US" sz="24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28894575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 xmlns:a16="http://schemas.microsoft.com/office/drawing/2014/main" id="{30F7DE4D-90FE-4362-9A51-0D3D6B0DFEF1}"/>
              </a:ext>
            </a:extLst>
          </p:cNvPr>
          <p:cNvGraphicFramePr/>
          <p:nvPr>
            <p:extLst>
              <p:ext uri="{D42A27DB-BD31-4B8C-83A1-F6EECF244321}">
                <p14:modId xmlns:p14="http://schemas.microsoft.com/office/powerpoint/2010/main" val="4260260100"/>
              </p:ext>
            </p:extLst>
          </p:nvPr>
        </p:nvGraphicFramePr>
        <p:xfrm>
          <a:off x="1222375"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4707040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B34EED5D-301C-46FA-BA18-DED644A9A784}"/>
              </a:ext>
            </a:extLst>
          </p:cNvPr>
          <p:cNvSpPr/>
          <p:nvPr/>
        </p:nvSpPr>
        <p:spPr>
          <a:xfrm>
            <a:off x="742950" y="387563"/>
            <a:ext cx="8572500" cy="5940088"/>
          </a:xfrm>
          <a:prstGeom prst="rect">
            <a:avLst/>
          </a:prstGeom>
        </p:spPr>
        <p:txBody>
          <a:bodyPr wrap="square">
            <a:spAutoFit/>
          </a:bodyPr>
          <a:lstStyle/>
          <a:p>
            <a:pPr algn="just" rtl="1">
              <a:lnSpc>
                <a:spcPct val="200000"/>
              </a:lnSpc>
              <a:spcAft>
                <a:spcPts val="800"/>
              </a:spcAft>
            </a:pPr>
            <a:r>
              <a:rPr lang="fa-IR" sz="2000" dirty="0">
                <a:solidFill>
                  <a:srgbClr val="00B0F0"/>
                </a:solidFill>
                <a:latin typeface="Calibri" panose="020F0502020204030204" pitchFamily="34" charset="0"/>
                <a:ea typeface="Calibri" panose="020F0502020204030204" pitchFamily="34" charset="0"/>
                <a:cs typeface="B Nazanin" panose="00000400000000000000" pitchFamily="2" charset="-78"/>
              </a:rPr>
              <a:t>گروه های رسمی عبارتند از </a:t>
            </a:r>
            <a:r>
              <a:rPr lang="fa-IR" sz="2000" dirty="0">
                <a:latin typeface="Calibri" panose="020F0502020204030204" pitchFamily="34" charset="0"/>
                <a:ea typeface="Calibri" panose="020F0502020204030204" pitchFamily="34" charset="0"/>
                <a:cs typeface="B Nazanin" panose="00000400000000000000" pitchFamily="2" charset="-78"/>
              </a:rPr>
              <a:t>: که معمولا برای یک هدف مشخص توسط خود سازمان برگزیده می شوند و اختیار لازم انجام کار به آن ها واگذار می شود </a:t>
            </a:r>
            <a:r>
              <a:rPr lang="fa-IR" sz="2000" dirty="0" smtClean="0">
                <a:latin typeface="Calibri" panose="020F0502020204030204" pitchFamily="34" charset="0"/>
                <a:ea typeface="Calibri" panose="020F0502020204030204" pitchFamily="34" charset="0"/>
                <a:cs typeface="B Nazanin" panose="00000400000000000000" pitchFamily="2" charset="-78"/>
              </a:rPr>
              <a:t>.</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000" dirty="0">
                <a:solidFill>
                  <a:srgbClr val="00B0F0"/>
                </a:solidFill>
                <a:latin typeface="Calibri" panose="020F0502020204030204" pitchFamily="34" charset="0"/>
                <a:ea typeface="Calibri" panose="020F0502020204030204" pitchFamily="34" charset="0"/>
                <a:cs typeface="B Nazanin" panose="00000400000000000000" pitchFamily="2" charset="-78"/>
              </a:rPr>
              <a:t>گروه های رسمی شامل </a:t>
            </a:r>
            <a:r>
              <a:rPr lang="fa-IR" sz="2000" dirty="0">
                <a:latin typeface="Calibri" panose="020F0502020204030204" pitchFamily="34" charset="0"/>
                <a:ea typeface="Calibri" panose="020F0502020204030204" pitchFamily="34" charset="0"/>
                <a:cs typeface="B Nazanin" panose="00000400000000000000" pitchFamily="2" charset="-78"/>
              </a:rPr>
              <a:t>: گروه های حاکم – تخصصی – گروه فرماندهی – گروه کار یا پروژه – کمیته ها </a:t>
            </a:r>
            <a:r>
              <a:rPr lang="fa-IR" sz="2000" dirty="0" smtClean="0">
                <a:latin typeface="Calibri" panose="020F0502020204030204" pitchFamily="34" charset="0"/>
                <a:ea typeface="Calibri" panose="020F0502020204030204" pitchFamily="34" charset="0"/>
                <a:cs typeface="B Nazanin" panose="00000400000000000000" pitchFamily="2" charset="-78"/>
              </a:rPr>
              <a:t>است. </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000" dirty="0">
                <a:solidFill>
                  <a:srgbClr val="00B0F0"/>
                </a:solidFill>
                <a:latin typeface="Calibri" panose="020F0502020204030204" pitchFamily="34" charset="0"/>
                <a:ea typeface="Calibri" panose="020F0502020204030204" pitchFamily="34" charset="0"/>
                <a:cs typeface="B Nazanin" panose="00000400000000000000" pitchFamily="2" charset="-78"/>
              </a:rPr>
              <a:t>1 – گروه های حاکم </a:t>
            </a:r>
            <a:r>
              <a:rPr lang="fa-IR" sz="2000" dirty="0">
                <a:latin typeface="Calibri" panose="020F0502020204030204" pitchFamily="34" charset="0"/>
                <a:ea typeface="Calibri" panose="020F0502020204030204" pitchFamily="34" charset="0"/>
                <a:cs typeface="B Nazanin" panose="00000400000000000000" pitchFamily="2" charset="-78"/>
              </a:rPr>
              <a:t>: یک گروه حاکم به وسیله نمودار سازمانی مشخص می شود این گروه از زیر دستان و کار </a:t>
            </a:r>
            <a:r>
              <a:rPr lang="fa-IR" sz="2000" dirty="0" err="1">
                <a:latin typeface="Calibri" panose="020F0502020204030204" pitchFamily="34" charset="0"/>
                <a:ea typeface="Calibri" panose="020F0502020204030204" pitchFamily="34" charset="0"/>
                <a:cs typeface="B Nazanin" panose="00000400000000000000" pitchFamily="2" charset="-78"/>
              </a:rPr>
              <a:t>کنانی</a:t>
            </a:r>
            <a:r>
              <a:rPr lang="fa-IR" sz="2000" dirty="0">
                <a:latin typeface="Calibri" panose="020F0502020204030204" pitchFamily="34" charset="0"/>
                <a:ea typeface="Calibri" panose="020F0502020204030204" pitchFamily="34" charset="0"/>
                <a:cs typeface="B Nazanin" panose="00000400000000000000" pitchFamily="2" charset="-78"/>
              </a:rPr>
              <a:t> تشکیل می گردد که گزارش کار خود را به صورت مستقیم به یک مدیر می دهند . رئیس یک مدرسه ابتدایی و 12 آموز گاری که با او کار میکنند یک گروه حاکم را تشکیل می دهند </a:t>
            </a:r>
            <a:r>
              <a:rPr lang="fa-IR" sz="2000" dirty="0" smtClean="0">
                <a:latin typeface="Calibri" panose="020F0502020204030204" pitchFamily="34" charset="0"/>
                <a:ea typeface="Calibri" panose="020F0502020204030204" pitchFamily="34" charset="0"/>
                <a:cs typeface="B Nazanin" panose="00000400000000000000" pitchFamily="2" charset="-78"/>
              </a:rPr>
              <a:t>.</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000" dirty="0">
                <a:solidFill>
                  <a:srgbClr val="00B0F0"/>
                </a:solidFill>
                <a:latin typeface="Calibri" panose="020F0502020204030204" pitchFamily="34" charset="0"/>
                <a:ea typeface="Calibri" panose="020F0502020204030204" pitchFamily="34" charset="0"/>
                <a:cs typeface="B Nazanin" panose="00000400000000000000" pitchFamily="2" charset="-78"/>
              </a:rPr>
              <a:t>2 – گروه تخصصی </a:t>
            </a:r>
            <a:r>
              <a:rPr lang="fa-IR" sz="2000" dirty="0">
                <a:latin typeface="Calibri" panose="020F0502020204030204" pitchFamily="34" charset="0"/>
                <a:ea typeface="Calibri" panose="020F0502020204030204" pitchFamily="34" charset="0"/>
                <a:cs typeface="B Nazanin" panose="00000400000000000000" pitchFamily="2" charset="-78"/>
              </a:rPr>
              <a:t>: این گروه ها به وسیله نمودار  سازمانی تعیین می شوند و کسانی هستند که برای انجام و تکمیل کار خاصی گروه تشکیل می دهند . و با توجه به تخصص و مهارت های آن بخش و قسمت تشکیل می </a:t>
            </a:r>
            <a:r>
              <a:rPr lang="fa-IR" sz="2000" dirty="0" smtClean="0">
                <a:latin typeface="Calibri" panose="020F0502020204030204" pitchFamily="34" charset="0"/>
                <a:ea typeface="Calibri" panose="020F0502020204030204" pitchFamily="34" charset="0"/>
                <a:cs typeface="B Nazanin" panose="00000400000000000000" pitchFamily="2" charset="-78"/>
              </a:rPr>
              <a:t>شوند.</a:t>
            </a:r>
            <a:endParaRPr lang="en-US" sz="20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40512185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F9E590B4-38EF-4AF3-820C-4D669C2C8C1A}"/>
              </a:ext>
            </a:extLst>
          </p:cNvPr>
          <p:cNvSpPr/>
          <p:nvPr/>
        </p:nvSpPr>
        <p:spPr>
          <a:xfrm>
            <a:off x="641459" y="329514"/>
            <a:ext cx="8858250" cy="5837495"/>
          </a:xfrm>
          <a:prstGeom prst="rect">
            <a:avLst/>
          </a:prstGeom>
        </p:spPr>
        <p:txBody>
          <a:bodyPr wrap="square">
            <a:spAutoFit/>
          </a:bodyPr>
          <a:lstStyle/>
          <a:p>
            <a:pPr algn="just" rtl="1">
              <a:lnSpc>
                <a:spcPct val="200000"/>
              </a:lnSpc>
              <a:spcAft>
                <a:spcPts val="800"/>
              </a:spcAft>
            </a:pPr>
            <a:r>
              <a:rPr lang="fa-IR" sz="2000" dirty="0">
                <a:solidFill>
                  <a:srgbClr val="00B0F0"/>
                </a:solidFill>
                <a:latin typeface="Calibri" panose="020F0502020204030204" pitchFamily="34" charset="0"/>
                <a:ea typeface="Calibri" panose="020F0502020204030204" pitchFamily="34" charset="0"/>
                <a:cs typeface="B Nazanin" panose="00000400000000000000" pitchFamily="2" charset="-78"/>
              </a:rPr>
              <a:t>3- گروه فرماندهی </a:t>
            </a:r>
            <a:r>
              <a:rPr lang="fa-IR" sz="2000" dirty="0">
                <a:latin typeface="Calibri" panose="020F0502020204030204" pitchFamily="34" charset="0"/>
                <a:ea typeface="Calibri" panose="020F0502020204030204" pitchFamily="34" charset="0"/>
                <a:cs typeface="B Nazanin" panose="00000400000000000000" pitchFamily="2" charset="-78"/>
              </a:rPr>
              <a:t>: که به نام گروه های وظیفه ای هم شناخته می شوند بر اساس ساختار سلسله مراتب سازمان از یک مدیر و فرد دستان تشکیل می شود . </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000" dirty="0">
                <a:solidFill>
                  <a:srgbClr val="00B0F0"/>
                </a:solidFill>
                <a:latin typeface="Calibri" panose="020F0502020204030204" pitchFamily="34" charset="0"/>
                <a:ea typeface="Calibri" panose="020F0502020204030204" pitchFamily="34" charset="0"/>
                <a:cs typeface="B Nazanin" panose="00000400000000000000" pitchFamily="2" charset="-78"/>
              </a:rPr>
              <a:t>4 – گروه کار یا پروژه </a:t>
            </a:r>
            <a:r>
              <a:rPr lang="fa-IR" sz="2000" dirty="0">
                <a:latin typeface="Calibri" panose="020F0502020204030204" pitchFamily="34" charset="0"/>
                <a:ea typeface="Calibri" panose="020F0502020204030204" pitchFamily="34" charset="0"/>
                <a:cs typeface="B Nazanin" panose="00000400000000000000" pitchFamily="2" charset="-78"/>
              </a:rPr>
              <a:t>: برای تکمیل کردن یک کار یا پروژه مشخص در مدتی معین توسط سازمان تشکیل می شود. اعضای آن بر اساس دانش یا مهارت ویژه انتخاب می شوند و ساختار سلسله مراتب آن ممکن است با ساختار سازمان مطابقت نداشته باشد مثل : تیم های پروژه – گروه های ماتریسی و کمیته </a:t>
            </a:r>
            <a:r>
              <a:rPr lang="fa-IR" sz="2000" dirty="0" smtClean="0">
                <a:latin typeface="Calibri" panose="020F0502020204030204" pitchFamily="34" charset="0"/>
                <a:ea typeface="Calibri" panose="020F0502020204030204" pitchFamily="34" charset="0"/>
                <a:cs typeface="B Nazanin" panose="00000400000000000000" pitchFamily="2" charset="-78"/>
              </a:rPr>
              <a:t>ها.</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000" dirty="0">
                <a:solidFill>
                  <a:srgbClr val="00B0F0"/>
                </a:solidFill>
                <a:latin typeface="Calibri" panose="020F0502020204030204" pitchFamily="34" charset="0"/>
                <a:ea typeface="Calibri" panose="020F0502020204030204" pitchFamily="34" charset="0"/>
                <a:cs typeface="B Nazanin" panose="00000400000000000000" pitchFamily="2" charset="-78"/>
              </a:rPr>
              <a:t>5 – کمیته ها </a:t>
            </a:r>
            <a:r>
              <a:rPr lang="fa-IR" sz="2000" dirty="0">
                <a:latin typeface="Calibri" panose="020F0502020204030204" pitchFamily="34" charset="0"/>
                <a:ea typeface="Calibri" panose="020F0502020204030204" pitchFamily="34" charset="0"/>
                <a:cs typeface="B Nazanin" panose="00000400000000000000" pitchFamily="2" charset="-78"/>
              </a:rPr>
              <a:t>: کمیته یک گروه رسمی تشکیل شده توسط سازمان یا در واقع نوعی گروه کار یا پروژه است . چون دانش کمیته بیش از دانش فرد اعضای آن است و چون معمولا نظرات افراطی در آن حذف می شود در تئوری تصمیم کمیته باید از تصمیم هر یک از اعضاء آن بهتر باشد . کمیته در صورتی اثر بخش است که اعضای آن مشارکت جو پر کار و دانا باشند و توسط رئیس قوی و ماهر که مشارکت را تشویق می کند رهبری </a:t>
            </a:r>
            <a:r>
              <a:rPr lang="fa-IR" sz="2000" dirty="0" smtClean="0">
                <a:latin typeface="Calibri" panose="020F0502020204030204" pitchFamily="34" charset="0"/>
                <a:ea typeface="Calibri" panose="020F0502020204030204" pitchFamily="34" charset="0"/>
                <a:cs typeface="B Nazanin" panose="00000400000000000000" pitchFamily="2" charset="-78"/>
              </a:rPr>
              <a:t>شود.</a:t>
            </a:r>
            <a:endParaRPr lang="en-US" sz="20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132309034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 xmlns:a16="http://schemas.microsoft.com/office/drawing/2014/main" id="{CB70833A-ED34-4283-99AD-90AAA6198670}"/>
              </a:ext>
            </a:extLst>
          </p:cNvPr>
          <p:cNvGraphicFramePr/>
          <p:nvPr>
            <p:extLst>
              <p:ext uri="{D42A27DB-BD31-4B8C-83A1-F6EECF244321}">
                <p14:modId xmlns:p14="http://schemas.microsoft.com/office/powerpoint/2010/main" val="619159634"/>
              </p:ext>
            </p:extLst>
          </p:nvPr>
        </p:nvGraphicFramePr>
        <p:xfrm>
          <a:off x="17272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a:extLst>
              <a:ext uri="{FF2B5EF4-FFF2-40B4-BE49-F238E27FC236}">
                <a16:creationId xmlns="" xmlns:a16="http://schemas.microsoft.com/office/drawing/2014/main" id="{2D806265-606F-4242-B07A-5FF09979ABC3}"/>
              </a:ext>
            </a:extLst>
          </p:cNvPr>
          <p:cNvSpPr/>
          <p:nvPr/>
        </p:nvSpPr>
        <p:spPr>
          <a:xfrm>
            <a:off x="7577190" y="-146659"/>
            <a:ext cx="1762021" cy="830997"/>
          </a:xfrm>
          <a:prstGeom prst="rect">
            <a:avLst/>
          </a:prstGeom>
        </p:spPr>
        <p:txBody>
          <a:bodyPr wrap="none">
            <a:spAutoFit/>
          </a:bodyPr>
          <a:lstStyle/>
          <a:p>
            <a:pPr algn="just" rtl="1">
              <a:lnSpc>
                <a:spcPct val="150000"/>
              </a:lnSpc>
              <a:spcAft>
                <a:spcPts val="800"/>
              </a:spcAft>
            </a:pPr>
            <a:r>
              <a:rPr lang="fa-IR" sz="3200" dirty="0">
                <a:solidFill>
                  <a:srgbClr val="FF0000"/>
                </a:solidFill>
                <a:latin typeface="Times New Roman" panose="02020603050405020304" pitchFamily="18" charset="0"/>
                <a:ea typeface="Calibri" panose="020F0502020204030204" pitchFamily="34" charset="0"/>
                <a:cs typeface="B Nazanin" panose="00000400000000000000" pitchFamily="2" charset="-78"/>
              </a:rPr>
              <a:t>سازمان ستاد</a:t>
            </a:r>
            <a:endParaRPr lang="en-US" sz="2800" dirty="0">
              <a:solidFill>
                <a:srgbClr val="FF0000"/>
              </a:solidFill>
              <a:latin typeface="Times New Roman" panose="02020603050405020304" pitchFamily="18"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35091924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9393030C-C486-4FE5-91AB-A81A153130A7}"/>
              </a:ext>
            </a:extLst>
          </p:cNvPr>
          <p:cNvSpPr/>
          <p:nvPr/>
        </p:nvSpPr>
        <p:spPr>
          <a:xfrm>
            <a:off x="581025" y="803538"/>
            <a:ext cx="8924925" cy="5878532"/>
          </a:xfrm>
          <a:prstGeom prst="rect">
            <a:avLst/>
          </a:prstGeom>
        </p:spPr>
        <p:txBody>
          <a:bodyPr wrap="square">
            <a:spAutoFit/>
          </a:bodyPr>
          <a:lstStyle/>
          <a:p>
            <a:pPr algn="just" rtl="1">
              <a:lnSpc>
                <a:spcPct val="200000"/>
              </a:lnSpc>
              <a:spcAft>
                <a:spcPts val="800"/>
              </a:spcAft>
            </a:pPr>
            <a:r>
              <a:rPr lang="fa-IR" sz="3200" dirty="0">
                <a:solidFill>
                  <a:srgbClr val="00B0F0"/>
                </a:solidFill>
                <a:latin typeface="Calibri" panose="020F0502020204030204" pitchFamily="34" charset="0"/>
                <a:ea typeface="Calibri" panose="020F0502020204030204" pitchFamily="34" charset="0"/>
                <a:cs typeface="B Nazanin" panose="00000400000000000000" pitchFamily="2" charset="-78"/>
              </a:rPr>
              <a:t>گروه های غیر رسمی عبارتند از </a:t>
            </a:r>
            <a:r>
              <a:rPr lang="fa-IR" sz="3200" dirty="0">
                <a:latin typeface="Calibri" panose="020F0502020204030204" pitchFamily="34" charset="0"/>
                <a:ea typeface="Calibri" panose="020F0502020204030204" pitchFamily="34" charset="0"/>
                <a:cs typeface="B Nazanin" panose="00000400000000000000" pitchFamily="2" charset="-78"/>
              </a:rPr>
              <a:t>: توسط سازمان تشکیل </a:t>
            </a:r>
            <a:r>
              <a:rPr lang="fa-IR" sz="3200" dirty="0" err="1">
                <a:latin typeface="Calibri" panose="020F0502020204030204" pitchFamily="34" charset="0"/>
                <a:ea typeface="Calibri" panose="020F0502020204030204" pitchFamily="34" charset="0"/>
                <a:cs typeface="B Nazanin" panose="00000400000000000000" pitchFamily="2" charset="-78"/>
              </a:rPr>
              <a:t>نمی</a:t>
            </a:r>
            <a:r>
              <a:rPr lang="fa-IR" sz="3200" dirty="0">
                <a:latin typeface="Calibri" panose="020F0502020204030204" pitchFamily="34" charset="0"/>
                <a:ea typeface="Calibri" panose="020F0502020204030204" pitchFamily="34" charset="0"/>
                <a:cs typeface="B Nazanin" panose="00000400000000000000" pitchFamily="2" charset="-78"/>
              </a:rPr>
              <a:t> شوند ولی </a:t>
            </a:r>
            <a:r>
              <a:rPr lang="fa-IR" sz="3200" dirty="0" err="1">
                <a:latin typeface="Calibri" panose="020F0502020204030204" pitchFamily="34" charset="0"/>
                <a:ea typeface="Calibri" panose="020F0502020204030204" pitchFamily="34" charset="0"/>
                <a:cs typeface="B Nazanin" panose="00000400000000000000" pitchFamily="2" charset="-78"/>
              </a:rPr>
              <a:t>هرگاه</a:t>
            </a:r>
            <a:r>
              <a:rPr lang="fa-IR" sz="3200" dirty="0">
                <a:latin typeface="Calibri" panose="020F0502020204030204" pitchFamily="34" charset="0"/>
                <a:ea typeface="Calibri" panose="020F0502020204030204" pitchFamily="34" charset="0"/>
                <a:cs typeface="B Nazanin" panose="00000400000000000000" pitchFamily="2" charset="-78"/>
              </a:rPr>
              <a:t> که انسان ها با علایق مشترک در ارتباط با هم قرار گیرند ممکن است پدید آیند . اگر در این گروه ها رهبری وجود نداشته باشد تحت تاثیر شخصیت و منافع گروه ظهور می کند . اگر چه گروه غیر رسمی توسط سازمان تشکیل نشده اما بر سازمان اثر می گذارد و از آن تاثیر می پذیرد .</a:t>
            </a:r>
            <a:endParaRPr lang="en-US" sz="32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29614350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 xmlns:a16="http://schemas.microsoft.com/office/drawing/2014/main" id="{6A5D75A8-4B39-477A-AAC9-930CCE0EA5E5}"/>
              </a:ext>
            </a:extLst>
          </p:cNvPr>
          <p:cNvGraphicFramePr/>
          <p:nvPr>
            <p:extLst>
              <p:ext uri="{D42A27DB-BD31-4B8C-83A1-F6EECF244321}">
                <p14:modId xmlns:p14="http://schemas.microsoft.com/office/powerpoint/2010/main" val="1795676051"/>
              </p:ext>
            </p:extLst>
          </p:nvPr>
        </p:nvGraphicFramePr>
        <p:xfrm>
          <a:off x="6604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118350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564A799A-4BE1-482A-B16E-5D2F947697C2}"/>
              </a:ext>
            </a:extLst>
          </p:cNvPr>
          <p:cNvSpPr/>
          <p:nvPr/>
        </p:nvSpPr>
        <p:spPr>
          <a:xfrm>
            <a:off x="694997" y="202945"/>
            <a:ext cx="8763000" cy="6227346"/>
          </a:xfrm>
          <a:prstGeom prst="rect">
            <a:avLst/>
          </a:prstGeom>
        </p:spPr>
        <p:txBody>
          <a:bodyPr wrap="square">
            <a:spAutoFit/>
          </a:bodyPr>
          <a:lstStyle/>
          <a:p>
            <a:pPr algn="just" rtl="1">
              <a:lnSpc>
                <a:spcPct val="200000"/>
              </a:lnSpc>
              <a:spcAft>
                <a:spcPts val="800"/>
              </a:spcAft>
            </a:pPr>
            <a:r>
              <a:rPr lang="fa-IR" sz="2800" dirty="0">
                <a:solidFill>
                  <a:srgbClr val="00B0F0"/>
                </a:solidFill>
                <a:latin typeface="Calibri" panose="020F0502020204030204" pitchFamily="34" charset="0"/>
                <a:ea typeface="Calibri" panose="020F0502020204030204" pitchFamily="34" charset="0"/>
                <a:cs typeface="B Nazanin" panose="00000400000000000000" pitchFamily="2" charset="-78"/>
              </a:rPr>
              <a:t>1 – گروه دوستی  </a:t>
            </a:r>
            <a:r>
              <a:rPr lang="fa-IR" sz="2800" dirty="0">
                <a:latin typeface="Calibri" panose="020F0502020204030204" pitchFamily="34" charset="0"/>
                <a:ea typeface="Calibri" panose="020F0502020204030204" pitchFamily="34" charset="0"/>
                <a:cs typeface="B Nazanin" panose="00000400000000000000" pitchFamily="2" charset="-78"/>
              </a:rPr>
              <a:t>: افراد با علاقه های مشترک غیر کاری ( مثلا بولینگ – </a:t>
            </a:r>
            <a:r>
              <a:rPr lang="fa-IR" sz="2800" dirty="0" err="1">
                <a:latin typeface="Calibri" panose="020F0502020204030204" pitchFamily="34" charset="0"/>
                <a:ea typeface="Calibri" panose="020F0502020204030204" pitchFamily="34" charset="0"/>
                <a:cs typeface="B Nazanin" panose="00000400000000000000" pitchFamily="2" charset="-78"/>
              </a:rPr>
              <a:t>سافت</a:t>
            </a:r>
            <a:r>
              <a:rPr lang="fa-IR" sz="2800" dirty="0">
                <a:latin typeface="Calibri" panose="020F0502020204030204" pitchFamily="34" charset="0"/>
                <a:ea typeface="Calibri" panose="020F0502020204030204" pitchFamily="34" charset="0"/>
                <a:cs typeface="B Nazanin" panose="00000400000000000000" pitchFamily="2" charset="-78"/>
              </a:rPr>
              <a:t> بال – گلف ) ممکن است یک گروه غیر رسمی تشکیل دهند که چند سطح سازمان را در بر گیرد . سازمان می تواند از طریق برنامه های کاری متناقص برای کارکنان یا </a:t>
            </a:r>
            <a:r>
              <a:rPr lang="fa-IR" sz="2800" dirty="0" smtClean="0">
                <a:latin typeface="Calibri" panose="020F0502020204030204" pitchFamily="34" charset="0"/>
                <a:ea typeface="Calibri" panose="020F0502020204030204" pitchFamily="34" charset="0"/>
                <a:cs typeface="B Nazanin" panose="00000400000000000000" pitchFamily="2" charset="-78"/>
              </a:rPr>
              <a:t>تیم </a:t>
            </a:r>
            <a:r>
              <a:rPr lang="fa-IR" sz="2800" dirty="0">
                <a:latin typeface="Calibri" panose="020F0502020204030204" pitchFamily="34" charset="0"/>
                <a:ea typeface="Calibri" panose="020F0502020204030204" pitchFamily="34" charset="0"/>
                <a:cs typeface="B Nazanin" panose="00000400000000000000" pitchFamily="2" charset="-78"/>
              </a:rPr>
              <a:t>ها از تشکیل این گروه ها جلوگیری </a:t>
            </a:r>
            <a:r>
              <a:rPr lang="fa-IR" sz="2800" dirty="0" smtClean="0">
                <a:latin typeface="Calibri" panose="020F0502020204030204" pitchFamily="34" charset="0"/>
                <a:ea typeface="Calibri" panose="020F0502020204030204" pitchFamily="34" charset="0"/>
                <a:cs typeface="B Nazanin" panose="00000400000000000000" pitchFamily="2" charset="-78"/>
              </a:rPr>
              <a:t>نماید. </a:t>
            </a:r>
            <a:endParaRPr lang="en-US" sz="28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800" dirty="0">
                <a:solidFill>
                  <a:srgbClr val="00B0F0"/>
                </a:solidFill>
                <a:latin typeface="Calibri" panose="020F0502020204030204" pitchFamily="34" charset="0"/>
                <a:ea typeface="Calibri" panose="020F0502020204030204" pitchFamily="34" charset="0"/>
                <a:cs typeface="B Nazanin" panose="00000400000000000000" pitchFamily="2" charset="-78"/>
              </a:rPr>
              <a:t>2 – گروه علاقه </a:t>
            </a:r>
            <a:r>
              <a:rPr lang="fa-IR" sz="2800" dirty="0">
                <a:latin typeface="Calibri" panose="020F0502020204030204" pitchFamily="34" charset="0"/>
                <a:ea typeface="Calibri" panose="020F0502020204030204" pitchFamily="34" charset="0"/>
                <a:cs typeface="B Nazanin" panose="00000400000000000000" pitchFamily="2" charset="-78"/>
              </a:rPr>
              <a:t>: افراد با علایق کاری مشابه ( مثلا ایمنی کارخانه ) ممکن است یک گروه علاقه تشکیل دهند این گروه ها معمولا تا زمانی که علاقه مشترک باقی است ادامه </a:t>
            </a:r>
            <a:r>
              <a:rPr lang="fa-IR" sz="2800" dirty="0" smtClean="0">
                <a:latin typeface="Calibri" panose="020F0502020204030204" pitchFamily="34" charset="0"/>
                <a:ea typeface="Calibri" panose="020F0502020204030204" pitchFamily="34" charset="0"/>
                <a:cs typeface="B Nazanin" panose="00000400000000000000" pitchFamily="2" charset="-78"/>
              </a:rPr>
              <a:t>دارند.</a:t>
            </a:r>
            <a:endParaRPr lang="en-US" sz="28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19132786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FE0523F1-F556-4685-BF4B-89FADE77CDC3}"/>
              </a:ext>
            </a:extLst>
          </p:cNvPr>
          <p:cNvSpPr/>
          <p:nvPr/>
        </p:nvSpPr>
        <p:spPr>
          <a:xfrm>
            <a:off x="723900" y="304706"/>
            <a:ext cx="8724900" cy="6432530"/>
          </a:xfrm>
          <a:prstGeom prst="rect">
            <a:avLst/>
          </a:prstGeom>
        </p:spPr>
        <p:txBody>
          <a:bodyPr wrap="square">
            <a:spAutoFit/>
          </a:bodyPr>
          <a:lstStyle/>
          <a:p>
            <a:pPr algn="just" rtl="1">
              <a:lnSpc>
                <a:spcPct val="200000"/>
              </a:lnSpc>
              <a:spcAft>
                <a:spcPts val="800"/>
              </a:spcAft>
            </a:pPr>
            <a:r>
              <a:rPr lang="fa-IR" sz="2800" dirty="0">
                <a:solidFill>
                  <a:srgbClr val="FF0000"/>
                </a:solidFill>
                <a:latin typeface="Calibri" panose="020F0502020204030204" pitchFamily="34" charset="0"/>
                <a:ea typeface="Calibri" panose="020F0502020204030204" pitchFamily="34" charset="0"/>
                <a:cs typeface="B Nazanin" panose="00000400000000000000" pitchFamily="2" charset="-78"/>
              </a:rPr>
              <a:t>گروه های باز و بسته</a:t>
            </a:r>
            <a:endParaRPr lang="en-US" sz="2800"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800" dirty="0">
                <a:latin typeface="Calibri" panose="020F0502020204030204" pitchFamily="34" charset="0"/>
                <a:ea typeface="Calibri" panose="020F0502020204030204" pitchFamily="34" charset="0"/>
                <a:cs typeface="B Nazanin" panose="00000400000000000000" pitchFamily="2" charset="-78"/>
              </a:rPr>
              <a:t>گروه های باز گروه </a:t>
            </a:r>
            <a:r>
              <a:rPr lang="fa-IR" sz="2800" dirty="0" err="1">
                <a:latin typeface="Calibri" panose="020F0502020204030204" pitchFamily="34" charset="0"/>
                <a:ea typeface="Calibri" panose="020F0502020204030204" pitchFamily="34" charset="0"/>
                <a:cs typeface="B Nazanin" panose="00000400000000000000" pitchFamily="2" charset="-78"/>
              </a:rPr>
              <a:t>هایی</a:t>
            </a:r>
            <a:r>
              <a:rPr lang="fa-IR" sz="2800" dirty="0">
                <a:latin typeface="Calibri" panose="020F0502020204030204" pitchFamily="34" charset="0"/>
                <a:ea typeface="Calibri" panose="020F0502020204030204" pitchFamily="34" charset="0"/>
                <a:cs typeface="B Nazanin" panose="00000400000000000000" pitchFamily="2" charset="-78"/>
              </a:rPr>
              <a:t> هستند که عضویت در آن ها به سادگی انجام می پذیرد و ورود و خروج فرد از آن ها تابع شرایط خاصی نیست . در گروه بسته از مقررات و شرایط مشخصی تبعیت می کند و عضویت در آن ها دشوار </a:t>
            </a:r>
            <a:r>
              <a:rPr lang="fa-IR" sz="2800" dirty="0" smtClean="0">
                <a:latin typeface="Calibri" panose="020F0502020204030204" pitchFamily="34" charset="0"/>
                <a:ea typeface="Calibri" panose="020F0502020204030204" pitchFamily="34" charset="0"/>
                <a:cs typeface="B Nazanin" panose="00000400000000000000" pitchFamily="2" charset="-78"/>
              </a:rPr>
              <a:t>است.</a:t>
            </a:r>
            <a:endParaRPr lang="en-US" sz="28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800" dirty="0">
                <a:solidFill>
                  <a:srgbClr val="FF0000"/>
                </a:solidFill>
                <a:latin typeface="Calibri" panose="020F0502020204030204" pitchFamily="34" charset="0"/>
                <a:ea typeface="Calibri" panose="020F0502020204030204" pitchFamily="34" charset="0"/>
                <a:cs typeface="B Nazanin" panose="00000400000000000000" pitchFamily="2" charset="-78"/>
              </a:rPr>
              <a:t>همبستگی گروه چیست ؟</a:t>
            </a:r>
            <a:endParaRPr lang="en-US" sz="2800"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just" rtl="1">
              <a:lnSpc>
                <a:spcPct val="200000"/>
              </a:lnSpc>
              <a:spcAft>
                <a:spcPts val="800"/>
              </a:spcAft>
            </a:pPr>
            <a:r>
              <a:rPr lang="fa-IR" sz="2800" dirty="0">
                <a:latin typeface="Calibri" panose="020F0502020204030204" pitchFamily="34" charset="0"/>
                <a:ea typeface="Calibri" panose="020F0502020204030204" pitchFamily="34" charset="0"/>
                <a:cs typeface="B Nazanin" panose="00000400000000000000" pitchFamily="2" charset="-78"/>
              </a:rPr>
              <a:t>نیرویی است که اعضاء گروه را به هم مرتبط می سازد و موجب حفظ روابط بین اعضای گروه و پیشگیری از انحلال گروه می گردد </a:t>
            </a:r>
            <a:r>
              <a:rPr lang="fa-IR" sz="2800" dirty="0" smtClean="0">
                <a:latin typeface="Calibri" panose="020F0502020204030204" pitchFamily="34" charset="0"/>
                <a:ea typeface="Calibri" panose="020F0502020204030204" pitchFamily="34" charset="0"/>
                <a:cs typeface="B Nazanin" panose="00000400000000000000" pitchFamily="2" charset="-78"/>
              </a:rPr>
              <a:t>.</a:t>
            </a:r>
            <a:endParaRPr lang="en-US" sz="28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124147507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33601" y="1641978"/>
            <a:ext cx="5653712" cy="2825710"/>
          </a:xfrm>
          <a:prstGeom prst="rect">
            <a:avLst/>
          </a:prstGeom>
        </p:spPr>
        <p:txBody>
          <a:bodyPr wrap="square">
            <a:spAutoFit/>
          </a:bodyPr>
          <a:lstStyle/>
          <a:p>
            <a:pPr marL="0" marR="0" lvl="0" indent="0" algn="r" defTabSz="457200" rtl="1" eaLnBrk="1" fontAlgn="auto" latinLnBrk="0" hangingPunct="1">
              <a:lnSpc>
                <a:spcPct val="107000"/>
              </a:lnSpc>
              <a:spcBef>
                <a:spcPts val="0"/>
              </a:spcBef>
              <a:spcAft>
                <a:spcPts val="800"/>
              </a:spcAft>
              <a:buClrTx/>
              <a:buSzTx/>
              <a:buFontTx/>
              <a:buNone/>
              <a:tabLst/>
              <a:defRPr/>
            </a:pPr>
            <a:r>
              <a:rPr kumimoji="0" lang="fa-IR" sz="16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B Nazanin" panose="00000400000000000000" pitchFamily="2" charset="-78"/>
              </a:rPr>
              <a:t>پایان</a:t>
            </a:r>
            <a:endParaRPr kumimoji="0" lang="en-US" sz="16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22620371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 xmlns:a16="http://schemas.microsoft.com/office/drawing/2014/main" id="{DDD3E71E-3658-4D9D-89C2-C28F927E4695}"/>
              </a:ext>
            </a:extLst>
          </p:cNvPr>
          <p:cNvGraphicFramePr/>
          <p:nvPr>
            <p:extLst>
              <p:ext uri="{D42A27DB-BD31-4B8C-83A1-F6EECF244321}">
                <p14:modId xmlns:p14="http://schemas.microsoft.com/office/powerpoint/2010/main" val="3309624852"/>
              </p:ext>
            </p:extLst>
          </p:nvPr>
        </p:nvGraphicFramePr>
        <p:xfrm>
          <a:off x="1698625" y="938741"/>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a:extLst>
              <a:ext uri="{FF2B5EF4-FFF2-40B4-BE49-F238E27FC236}">
                <a16:creationId xmlns="" xmlns:a16="http://schemas.microsoft.com/office/drawing/2014/main" id="{4D7C648A-53B8-468D-BE64-B4F734BAC976}"/>
              </a:ext>
            </a:extLst>
          </p:cNvPr>
          <p:cNvSpPr/>
          <p:nvPr/>
        </p:nvSpPr>
        <p:spPr>
          <a:xfrm>
            <a:off x="7645747" y="115871"/>
            <a:ext cx="1701107" cy="830997"/>
          </a:xfrm>
          <a:prstGeom prst="rect">
            <a:avLst/>
          </a:prstGeom>
        </p:spPr>
        <p:txBody>
          <a:bodyPr wrap="none">
            <a:spAutoFit/>
          </a:bodyPr>
          <a:lstStyle/>
          <a:p>
            <a:pPr algn="just" rtl="1">
              <a:lnSpc>
                <a:spcPct val="150000"/>
              </a:lnSpc>
              <a:spcAft>
                <a:spcPts val="800"/>
              </a:spcAft>
            </a:pPr>
            <a:r>
              <a:rPr lang="fa-IR" sz="3200" dirty="0">
                <a:solidFill>
                  <a:srgbClr val="FF0000"/>
                </a:solidFill>
                <a:latin typeface="Times New Roman" panose="02020603050405020304" pitchFamily="18" charset="0"/>
                <a:ea typeface="Calibri" panose="020F0502020204030204" pitchFamily="34" charset="0"/>
                <a:cs typeface="B Nazanin" panose="00000400000000000000" pitchFamily="2" charset="-78"/>
              </a:rPr>
              <a:t>سازمان صف</a:t>
            </a:r>
            <a:endParaRPr lang="en-US" sz="2800" dirty="0">
              <a:solidFill>
                <a:srgbClr val="FF0000"/>
              </a:solidFill>
              <a:latin typeface="Times New Roman" panose="02020603050405020304" pitchFamily="18"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98914475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6831" y="0"/>
            <a:ext cx="7845417" cy="685124"/>
          </a:xfrm>
          <a:prstGeom prst="rect">
            <a:avLst/>
          </a:prstGeom>
        </p:spPr>
        <p:txBody>
          <a:bodyPr wrap="none">
            <a:spAutoFit/>
          </a:bodyPr>
          <a:lstStyle/>
          <a:p>
            <a:pPr algn="r" rtl="1">
              <a:lnSpc>
                <a:spcPct val="107000"/>
              </a:lnSpc>
              <a:spcAft>
                <a:spcPts val="800"/>
              </a:spcAft>
            </a:pPr>
            <a:r>
              <a:rPr lang="fa-IR" sz="3600" dirty="0" smtClean="0">
                <a:solidFill>
                  <a:srgbClr val="FF0000"/>
                </a:solidFill>
                <a:effectLst/>
                <a:latin typeface="Calibri" panose="020F0502020204030204" pitchFamily="34" charset="0"/>
                <a:ea typeface="Calibri" panose="020F0502020204030204" pitchFamily="34" charset="0"/>
                <a:cs typeface="B Titr" panose="00000700000000000000" pitchFamily="2" charset="-78"/>
              </a:rPr>
              <a:t>نظریه های مدیریت و کاربرد انها در تربیت بدنی</a:t>
            </a:r>
            <a:endParaRPr lang="en-US" sz="3600" dirty="0">
              <a:solidFill>
                <a:srgbClr val="FF0000"/>
              </a:solidFill>
              <a:effectLst/>
              <a:latin typeface="Calibri" panose="020F0502020204030204" pitchFamily="34" charset="0"/>
              <a:ea typeface="Calibri" panose="020F0502020204030204" pitchFamily="34" charset="0"/>
              <a:cs typeface="B Titr" panose="00000700000000000000" pitchFamily="2" charset="-78"/>
            </a:endParaRPr>
          </a:p>
        </p:txBody>
      </p:sp>
      <p:sp>
        <p:nvSpPr>
          <p:cNvPr id="3" name="Rectangle 2"/>
          <p:cNvSpPr/>
          <p:nvPr/>
        </p:nvSpPr>
        <p:spPr>
          <a:xfrm>
            <a:off x="7167919" y="1024852"/>
            <a:ext cx="2400016" cy="553357"/>
          </a:xfrm>
          <a:prstGeom prst="rect">
            <a:avLst/>
          </a:prstGeom>
        </p:spPr>
        <p:txBody>
          <a:bodyPr wrap="none">
            <a:spAutoFit/>
          </a:bodyPr>
          <a:lstStyle/>
          <a:p>
            <a:pPr algn="r" rtl="1">
              <a:lnSpc>
                <a:spcPct val="107000"/>
              </a:lnSpc>
              <a:spcAft>
                <a:spcPts val="800"/>
              </a:spcAft>
            </a:pPr>
            <a:r>
              <a:rPr lang="fa-IR" sz="2800" dirty="0">
                <a:latin typeface="Calibri" panose="020F0502020204030204" pitchFamily="34" charset="0"/>
                <a:ea typeface="Calibri" panose="020F0502020204030204" pitchFamily="34" charset="0"/>
                <a:cs typeface="B Nazanin" panose="00000400000000000000" pitchFamily="2" charset="-78"/>
              </a:rPr>
              <a:t>نظریات نئوکلاسیک</a:t>
            </a:r>
            <a:r>
              <a:rPr lang="en-US" sz="2800" dirty="0">
                <a:latin typeface="Calibri" panose="020F0502020204030204" pitchFamily="34" charset="0"/>
                <a:ea typeface="Calibri" panose="020F0502020204030204" pitchFamily="34" charset="0"/>
                <a:cs typeface="B Nazanin" panose="00000400000000000000" pitchFamily="2" charset="-78"/>
              </a:rPr>
              <a:t>:</a:t>
            </a:r>
            <a:endParaRPr lang="en-US" sz="1600" dirty="0">
              <a:effectLst/>
              <a:latin typeface="Calibri" panose="020F0502020204030204" pitchFamily="34" charset="0"/>
              <a:ea typeface="Calibri" panose="020F0502020204030204" pitchFamily="34" charset="0"/>
              <a:cs typeface="B Nazanin" panose="00000400000000000000" pitchFamily="2" charset="-78"/>
            </a:endParaRPr>
          </a:p>
        </p:txBody>
      </p:sp>
      <p:sp>
        <p:nvSpPr>
          <p:cNvPr id="4" name="Rectangle 3"/>
          <p:cNvSpPr/>
          <p:nvPr/>
        </p:nvSpPr>
        <p:spPr>
          <a:xfrm>
            <a:off x="406400" y="1505418"/>
            <a:ext cx="9372600" cy="5062924"/>
          </a:xfrm>
          <a:prstGeom prst="rect">
            <a:avLst/>
          </a:prstGeom>
        </p:spPr>
        <p:txBody>
          <a:bodyPr wrap="square">
            <a:spAutoFit/>
          </a:bodyPr>
          <a:lstStyle/>
          <a:p>
            <a:pPr algn="just" rtl="1">
              <a:lnSpc>
                <a:spcPct val="15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1</a:t>
            </a:r>
            <a:r>
              <a:rPr lang="fa-IR" sz="2000" dirty="0">
                <a:latin typeface="Calibri" panose="020F0502020204030204" pitchFamily="34" charset="0"/>
                <a:ea typeface="Calibri" panose="020F0502020204030204" pitchFamily="34" charset="0"/>
                <a:cs typeface="B Nazanin" panose="00000400000000000000" pitchFamily="2" charset="-78"/>
              </a:rPr>
              <a:t> - تئوری </a:t>
            </a:r>
            <a:r>
              <a:rPr lang="en-US" sz="2000" dirty="0">
                <a:latin typeface="Calibri" panose="020F0502020204030204" pitchFamily="34" charset="0"/>
                <a:ea typeface="Calibri" panose="020F0502020204030204" pitchFamily="34" charset="0"/>
                <a:cs typeface="B Nazanin" panose="00000400000000000000" pitchFamily="2" charset="-78"/>
              </a:rPr>
              <a:t> X </a:t>
            </a:r>
            <a:r>
              <a:rPr lang="fa-IR" sz="2000" dirty="0">
                <a:latin typeface="Calibri" panose="020F0502020204030204" pitchFamily="34" charset="0"/>
                <a:ea typeface="Calibri" panose="020F0502020204030204" pitchFamily="34" charset="0"/>
                <a:cs typeface="B Nazanin" panose="00000400000000000000" pitchFamily="2" charset="-78"/>
              </a:rPr>
              <a:t> و </a:t>
            </a:r>
            <a:r>
              <a:rPr lang="en-US" sz="2000" dirty="0">
                <a:latin typeface="Calibri" panose="020F0502020204030204" pitchFamily="34" charset="0"/>
                <a:ea typeface="Calibri" panose="020F0502020204030204" pitchFamily="34" charset="0"/>
                <a:cs typeface="B Nazanin" panose="00000400000000000000" pitchFamily="2" charset="-78"/>
              </a:rPr>
              <a:t>Y </a:t>
            </a:r>
            <a:r>
              <a:rPr lang="fa-IR" sz="2000" dirty="0">
                <a:latin typeface="Calibri" panose="020F0502020204030204" pitchFamily="34" charset="0"/>
                <a:ea typeface="Calibri" panose="020F0502020204030204" pitchFamily="34" charset="0"/>
                <a:cs typeface="B Nazanin" panose="00000400000000000000" pitchFamily="2" charset="-78"/>
              </a:rPr>
              <a:t> داگلاس مکگریگور</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بر اساس تئوری </a:t>
            </a:r>
            <a:r>
              <a:rPr lang="en-US" sz="2000" dirty="0">
                <a:latin typeface="Calibri" panose="020F0502020204030204" pitchFamily="34" charset="0"/>
                <a:ea typeface="Calibri" panose="020F0502020204030204" pitchFamily="34" charset="0"/>
                <a:cs typeface="B Nazanin" panose="00000400000000000000" pitchFamily="2" charset="-78"/>
              </a:rPr>
              <a:t> X </a:t>
            </a:r>
            <a:r>
              <a:rPr lang="fa-IR" sz="2000" dirty="0">
                <a:latin typeface="Calibri" panose="020F0502020204030204" pitchFamily="34" charset="0"/>
                <a:ea typeface="Calibri" panose="020F0502020204030204" pitchFamily="34" charset="0"/>
                <a:cs typeface="B Nazanin" panose="00000400000000000000" pitchFamily="2" charset="-78"/>
              </a:rPr>
              <a:t> انسان موجودی تنبل است همواره امنیت و راحتی را طلب می کند و لازم است دائمآ کنترل شود به قبول مسئولیت علاقه ندارد و بیش از هر چیز تآمین می خواهند . این نظریه بدل با مزایای شغلی و تهدید و تنبیه در مردم ایجاد انگیزش می کند</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بر اساس تئوری </a:t>
            </a:r>
            <a:r>
              <a:rPr lang="en-US" sz="2000" dirty="0">
                <a:latin typeface="Calibri" panose="020F0502020204030204" pitchFamily="34" charset="0"/>
                <a:ea typeface="Calibri" panose="020F0502020204030204" pitchFamily="34" charset="0"/>
                <a:cs typeface="B Nazanin" panose="00000400000000000000" pitchFamily="2" charset="-78"/>
              </a:rPr>
              <a:t>Y </a:t>
            </a:r>
            <a:r>
              <a:rPr lang="fa-IR" sz="2000" dirty="0">
                <a:latin typeface="Calibri" panose="020F0502020204030204" pitchFamily="34" charset="0"/>
                <a:ea typeface="Calibri" panose="020F0502020204030204" pitchFamily="34" charset="0"/>
                <a:cs typeface="B Nazanin" panose="00000400000000000000" pitchFamily="2" charset="-78"/>
              </a:rPr>
              <a:t> مردم طبیعتآ تبل و غیر قابل اعتماد نیستند . انسان می تواند در کار خود خلاق و خود فرمان شود به شرطی که به طور صحیحی برانگیخته شود انسان خواهان یادگیری و خود سازی است و کار را یک فعالیت طبیعی می داند . همه کس اساس همکاری دارند و تحصیلاتی عمل می کنند .</a:t>
            </a:r>
            <a:endParaRPr lang="en-US" sz="20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Nazanin" panose="00000400000000000000" pitchFamily="2" charset="-78"/>
              </a:rPr>
              <a:t>نکته : مدیریت به وسیله هدایت و کنترل نا موفق است ولی چنانچه بر درک و دقیق از طبیعت و عوامل انگیزش انسانی استوار باشد سودمند خواهد بود پس کار مدیر فرآهم کردن بسته های لازم برای بروز خلاقیت در افراد است تا انگیزه آن ها بیشتر </a:t>
            </a:r>
            <a:r>
              <a:rPr lang="fa-IR" sz="2000" dirty="0" smtClean="0">
                <a:latin typeface="Calibri" panose="020F0502020204030204" pitchFamily="34" charset="0"/>
                <a:ea typeface="Calibri" panose="020F0502020204030204" pitchFamily="34" charset="0"/>
                <a:cs typeface="B Nazanin" panose="00000400000000000000" pitchFamily="2" charset="-78"/>
              </a:rPr>
              <a:t>شود.</a:t>
            </a:r>
            <a:endParaRPr lang="en-US" sz="2000" dirty="0">
              <a:effectLst/>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84458731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81501" y="193222"/>
            <a:ext cx="2735044" cy="619272"/>
          </a:xfrm>
          <a:prstGeom prst="rect">
            <a:avLst/>
          </a:prstGeom>
        </p:spPr>
        <p:txBody>
          <a:bodyPr wrap="none">
            <a:spAutoFit/>
          </a:bodyPr>
          <a:lstStyle/>
          <a:p>
            <a:pPr lvl="0" algn="r" rtl="1">
              <a:lnSpc>
                <a:spcPct val="107000"/>
              </a:lnSpc>
              <a:spcAft>
                <a:spcPts val="800"/>
              </a:spcAft>
            </a:pPr>
            <a:r>
              <a:rPr lang="fa-IR" sz="3200" dirty="0">
                <a:solidFill>
                  <a:prstClr val="black"/>
                </a:solidFill>
                <a:latin typeface="Calibri" panose="020F0502020204030204" pitchFamily="34" charset="0"/>
                <a:ea typeface="Calibri" panose="020F0502020204030204" pitchFamily="34" charset="0"/>
                <a:cs typeface="B Nazanin" panose="00000400000000000000" pitchFamily="2" charset="-78"/>
              </a:rPr>
              <a:t>نظریات </a:t>
            </a:r>
            <a:r>
              <a:rPr lang="fa-IR" sz="3200" dirty="0" smtClean="0">
                <a:solidFill>
                  <a:prstClr val="black"/>
                </a:solidFill>
                <a:latin typeface="Calibri" panose="020F0502020204030204" pitchFamily="34" charset="0"/>
                <a:ea typeface="Calibri" panose="020F0502020204030204" pitchFamily="34" charset="0"/>
                <a:cs typeface="B Nazanin" panose="00000400000000000000" pitchFamily="2" charset="-78"/>
              </a:rPr>
              <a:t>نعوکلاسیک</a:t>
            </a:r>
            <a:r>
              <a:rPr lang="en-US" sz="3200" dirty="0">
                <a:solidFill>
                  <a:prstClr val="black"/>
                </a:solidFill>
                <a:latin typeface="Calibri" panose="020F0502020204030204" pitchFamily="34" charset="0"/>
                <a:ea typeface="Calibri" panose="020F0502020204030204" pitchFamily="34" charset="0"/>
                <a:cs typeface="B Nazanin" panose="00000400000000000000" pitchFamily="2" charset="-78"/>
              </a:rPr>
              <a:t>:</a:t>
            </a:r>
          </a:p>
        </p:txBody>
      </p:sp>
      <p:sp>
        <p:nvSpPr>
          <p:cNvPr id="3" name="Rectangle 2"/>
          <p:cNvSpPr/>
          <p:nvPr/>
        </p:nvSpPr>
        <p:spPr>
          <a:xfrm>
            <a:off x="0" y="1582917"/>
            <a:ext cx="9740900" cy="4991110"/>
          </a:xfrm>
          <a:prstGeom prst="rect">
            <a:avLst/>
          </a:prstGeom>
        </p:spPr>
        <p:txBody>
          <a:bodyPr wrap="square">
            <a:spAutoFit/>
          </a:bodyPr>
          <a:lstStyle/>
          <a:p>
            <a:pPr algn="just" rtl="1">
              <a:lnSpc>
                <a:spcPct val="150000"/>
              </a:lnSpc>
              <a:spcAft>
                <a:spcPts val="800"/>
              </a:spcAft>
            </a:pPr>
            <a:r>
              <a:rPr lang="fa-IR" sz="2400" dirty="0">
                <a:latin typeface="Calibri" panose="020F0502020204030204" pitchFamily="34" charset="0"/>
                <a:ea typeface="Calibri" panose="020F0502020204030204" pitchFamily="34" charset="0"/>
                <a:cs typeface="B Nazanin" panose="00000400000000000000" pitchFamily="2" charset="-78"/>
              </a:rPr>
              <a:t>2 - مکتب روابط انسانی التون مایو( بنیانگذار) :</a:t>
            </a:r>
            <a:endParaRPr lang="en-US" sz="24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400" dirty="0">
                <a:latin typeface="Calibri" panose="020F0502020204030204" pitchFamily="34" charset="0"/>
                <a:ea typeface="Calibri" panose="020F0502020204030204" pitchFamily="34" charset="0"/>
                <a:cs typeface="B Nazanin" panose="00000400000000000000" pitchFamily="2" charset="-78"/>
              </a:rPr>
              <a:t>بر عقیده مایو روابط بین افراد که در درون سازمان و در واحد کاری به وجود می آید کانون های واقعی قدرت در سازمان است مدیر وظیفه دارد تحقق اهداف را از طریق ایجاد تعاون و همیاری در بین زیر دستان تسهیل کند و فرصت هایی را برای رشد و پرورش شخص آنان به وجود آورد </a:t>
            </a:r>
            <a:endParaRPr lang="en-US" sz="24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400" dirty="0">
                <a:latin typeface="Calibri" panose="020F0502020204030204" pitchFamily="34" charset="0"/>
                <a:ea typeface="Calibri" panose="020F0502020204030204" pitchFamily="34" charset="0"/>
                <a:cs typeface="B Nazanin" panose="00000400000000000000" pitchFamily="2" charset="-78"/>
              </a:rPr>
              <a:t>نکته : در تئوری روابط انسانی اعتقادبر روابط انسانی می باشد</a:t>
            </a:r>
            <a:endParaRPr lang="en-US" sz="24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400" dirty="0">
                <a:latin typeface="Calibri" panose="020F0502020204030204" pitchFamily="34" charset="0"/>
                <a:ea typeface="Calibri" panose="020F0502020204030204" pitchFamily="34" charset="0"/>
                <a:cs typeface="B Nazanin" panose="00000400000000000000" pitchFamily="2" charset="-78"/>
              </a:rPr>
              <a:t>موفقیت یک سازمان به استفاده صحیح از اصول رفتاری بستگی دارد </a:t>
            </a:r>
            <a:endParaRPr lang="en-US" sz="24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400" dirty="0">
                <a:latin typeface="Calibri" panose="020F0502020204030204" pitchFamily="34" charset="0"/>
                <a:ea typeface="Calibri" panose="020F0502020204030204" pitchFamily="34" charset="0"/>
                <a:cs typeface="B Nazanin" panose="00000400000000000000" pitchFamily="2" charset="-78"/>
              </a:rPr>
              <a:t>این نظریه به وجود انسانی و ویژگی های شخصیت انسانی پایه گذتری شده است </a:t>
            </a:r>
            <a:endParaRPr lang="en-US" sz="2400" dirty="0">
              <a:latin typeface="Calibri" panose="020F0502020204030204" pitchFamily="34" charset="0"/>
              <a:ea typeface="Calibri" panose="020F0502020204030204" pitchFamily="34" charset="0"/>
              <a:cs typeface="B Nazanin" panose="00000400000000000000" pitchFamily="2" charset="-78"/>
            </a:endParaRPr>
          </a:p>
          <a:p>
            <a:pPr algn="just" rtl="1">
              <a:lnSpc>
                <a:spcPct val="150000"/>
              </a:lnSpc>
              <a:spcAft>
                <a:spcPts val="800"/>
              </a:spcAft>
            </a:pPr>
            <a:r>
              <a:rPr lang="fa-IR" sz="2400" dirty="0">
                <a:latin typeface="Calibri" panose="020F0502020204030204" pitchFamily="34" charset="0"/>
                <a:ea typeface="Calibri" panose="020F0502020204030204" pitchFamily="34" charset="0"/>
                <a:cs typeface="B Nazanin" panose="00000400000000000000" pitchFamily="2" charset="-78"/>
              </a:rPr>
              <a:t>مدیران سازمانی بتوانند سازگاری اجتماعی اعضا را با کارشان و با دیگران به نحو صحیح به وجود </a:t>
            </a:r>
            <a:r>
              <a:rPr lang="fa-IR" sz="2400" dirty="0" smtClean="0">
                <a:latin typeface="Calibri" panose="020F0502020204030204" pitchFamily="34" charset="0"/>
                <a:ea typeface="Calibri" panose="020F0502020204030204" pitchFamily="34" charset="0"/>
                <a:cs typeface="B Nazanin" panose="00000400000000000000" pitchFamily="2" charset="-78"/>
              </a:rPr>
              <a:t>آورند.</a:t>
            </a:r>
            <a:endParaRPr lang="en-US" sz="2400" dirty="0">
              <a:effectLst/>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15011484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419</TotalTime>
  <Words>6143</Words>
  <Application>Microsoft Office PowerPoint</Application>
  <PresentationFormat>Widescreen</PresentationFormat>
  <Paragraphs>327</Paragraphs>
  <Slides>64</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64</vt:i4>
      </vt:variant>
    </vt:vector>
  </HeadingPairs>
  <TitlesOfParts>
    <vt:vector size="75" baseType="lpstr">
      <vt:lpstr>2  Titr</vt:lpstr>
      <vt:lpstr>Arial</vt:lpstr>
      <vt:lpstr>B Nazanin</vt:lpstr>
      <vt:lpstr>B Titr</vt:lpstr>
      <vt:lpstr>Calibri</vt:lpstr>
      <vt:lpstr>IranNastaliq</vt:lpstr>
      <vt:lpstr>Tahoma</vt:lpstr>
      <vt:lpstr>Times New Roman</vt:lpstr>
      <vt:lpstr>Trebuchet MS</vt:lpstr>
      <vt:lpstr>Wingdings 3</vt:lpstr>
      <vt:lpstr>Facet</vt:lpstr>
      <vt:lpstr>PowerPoint Presentation</vt:lpstr>
      <vt:lpstr>PowerPoint Presentation</vt:lpstr>
      <vt:lpstr>سر فصل ها :</vt:lpstr>
      <vt:lpstr>PowerPoint Presentation</vt:lpstr>
      <vt:lpstr> ویژگی های سازمان های غیر رسمی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Ghasedak</dc:creator>
  <cp:lastModifiedBy>good</cp:lastModifiedBy>
  <cp:revision>33</cp:revision>
  <dcterms:created xsi:type="dcterms:W3CDTF">2020-04-25T09:31:25Z</dcterms:created>
  <dcterms:modified xsi:type="dcterms:W3CDTF">2020-05-04T08:13:27Z</dcterms:modified>
</cp:coreProperties>
</file>