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4" r:id="rId2"/>
    <p:sldId id="440" r:id="rId3"/>
    <p:sldId id="344" r:id="rId4"/>
    <p:sldId id="359" r:id="rId5"/>
    <p:sldId id="438" r:id="rId6"/>
    <p:sldId id="436" r:id="rId7"/>
    <p:sldId id="360" r:id="rId8"/>
    <p:sldId id="441" r:id="rId9"/>
    <p:sldId id="433" r:id="rId10"/>
    <p:sldId id="434" r:id="rId11"/>
    <p:sldId id="435" r:id="rId12"/>
    <p:sldId id="4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>
        <p:scale>
          <a:sx n="70" d="100"/>
          <a:sy n="70" d="100"/>
        </p:scale>
        <p:origin x="-57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85F85-58BF-4995-B05F-D064C691AB05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ABD99-C92D-4CA8-9EAC-6C5AC3E1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1345" cy="6858000"/>
          </a:xfrm>
        </p:spPr>
      </p:pic>
    </p:spTree>
    <p:extLst>
      <p:ext uri="{BB962C8B-B14F-4D97-AF65-F5344CB8AC3E}">
        <p14:creationId xmlns:p14="http://schemas.microsoft.com/office/powerpoint/2010/main" val="14970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 descr="33284851854734253510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" y="2536540"/>
            <a:ext cx="3106641" cy="24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7421" y="1830939"/>
            <a:ext cx="1161424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Jadid" pitchFamily="2" charset="-78"/>
              </a:rPr>
              <a:t>بازیکنی به توپ ضربه زده و توپ با سرعت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Jadid" pitchFamily="2" charset="-78"/>
              </a:rPr>
              <a:t>m/s </a:t>
            </a:r>
            <a:r>
              <a:rPr kumimoji="0" lang="ar-S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Jadid" pitchFamily="2" charset="-78"/>
              </a:rPr>
              <a:t>8</a:t>
            </a:r>
            <a:r>
              <a:rPr kumimoji="0" lang="fa-I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Jadid" pitchFamily="2" charset="-78"/>
              </a:rPr>
              <a:t> حرکت می کند و پس از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Jadid" pitchFamily="2" charset="-78"/>
              </a:rPr>
              <a:t>s</a:t>
            </a:r>
            <a:r>
              <a:rPr kumimoji="0" lang="fa-I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Jadid" pitchFamily="2" charset="-78"/>
              </a:rPr>
              <a:t>4 متوقف می شود.الف-شتاب حرکت  توپ چقدر است؟ب-توپ پس از چند متر متوقف می شود.</a:t>
            </a:r>
            <a:r>
              <a:rPr kumimoji="0" lang="fa-I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Jadid" pitchFamily="2" charset="-78"/>
              </a:rPr>
              <a:t>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Jadid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5211" y="421375"/>
            <a:ext cx="238125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a-IR" sz="4800" dirty="0">
                <a:solidFill>
                  <a:srgbClr val="FF0000"/>
                </a:solidFill>
                <a:cs typeface="B Homa" pitchFamily="2" charset="-78"/>
              </a:rPr>
              <a:t>مسئله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93" y="3082095"/>
            <a:ext cx="8325984" cy="31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135" y="1986212"/>
            <a:ext cx="947782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400" dirty="0">
                <a:cs typeface="B Jadid" pitchFamily="2" charset="-78"/>
              </a:rPr>
              <a:t>در حرکت با </a:t>
            </a:r>
            <a:r>
              <a:rPr lang="fa-IR" sz="2400" dirty="0">
                <a:solidFill>
                  <a:srgbClr val="FF0000"/>
                </a:solidFill>
                <a:cs typeface="B Jadid" pitchFamily="2" charset="-78"/>
              </a:rPr>
              <a:t>شتاب ثابت </a:t>
            </a:r>
            <a:r>
              <a:rPr lang="fa-IR" sz="2400" dirty="0" smtClean="0">
                <a:cs typeface="B Jadid" pitchFamily="2" charset="-78"/>
              </a:rPr>
              <a:t>،</a:t>
            </a:r>
            <a:r>
              <a:rPr lang="fa-IR" sz="2400" dirty="0" smtClean="0">
                <a:solidFill>
                  <a:srgbClr val="FF0000"/>
                </a:solidFill>
                <a:cs typeface="B Jadid" pitchFamily="2" charset="-78"/>
              </a:rPr>
              <a:t>سرعت</a:t>
            </a:r>
            <a:r>
              <a:rPr lang="fa-IR" sz="2400" dirty="0" smtClean="0">
                <a:cs typeface="B Jadid" pitchFamily="2" charset="-78"/>
              </a:rPr>
              <a:t> </a:t>
            </a:r>
            <a:r>
              <a:rPr lang="fa-IR" sz="2400" dirty="0">
                <a:cs typeface="B Jadid" pitchFamily="2" charset="-78"/>
              </a:rPr>
              <a:t>در بازه های زمانی یکسان </a:t>
            </a:r>
            <a:r>
              <a:rPr lang="fa-IR" sz="2400" dirty="0">
                <a:solidFill>
                  <a:srgbClr val="FF0000"/>
                </a:solidFill>
                <a:cs typeface="B Jadid" pitchFamily="2" charset="-78"/>
              </a:rPr>
              <a:t>،ثابت </a:t>
            </a:r>
            <a:r>
              <a:rPr lang="fa-IR" sz="2400" dirty="0">
                <a:cs typeface="B Jadid" pitchFamily="2" charset="-78"/>
              </a:rPr>
              <a:t>است</a:t>
            </a:r>
            <a:r>
              <a:rPr lang="fa-IR" sz="2400" dirty="0" smtClean="0">
                <a:cs typeface="B Jadid" pitchFamily="2" charset="-78"/>
              </a:rPr>
              <a:t>.</a:t>
            </a:r>
          </a:p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cs typeface="B Jadid" pitchFamily="2" charset="-78"/>
              </a:rPr>
              <a:t>مسابقات دوی سرعت (مثل دوی100متر)، </a:t>
            </a:r>
            <a:r>
              <a:rPr lang="fa-IR" sz="2400" b="1" dirty="0">
                <a:cs typeface="B Jadid" pitchFamily="2" charset="-78"/>
              </a:rPr>
              <a:t>حرکتی با </a:t>
            </a:r>
            <a:r>
              <a:rPr lang="fa-IR" sz="2400" b="1" dirty="0" smtClean="0">
                <a:solidFill>
                  <a:srgbClr val="FF0000"/>
                </a:solidFill>
                <a:cs typeface="B Jadid" pitchFamily="2" charset="-78"/>
              </a:rPr>
              <a:t>سرعت متغییر </a:t>
            </a:r>
            <a:r>
              <a:rPr lang="fa-IR" sz="2400" b="1" dirty="0">
                <a:cs typeface="B Jadid" pitchFamily="2" charset="-78"/>
              </a:rPr>
              <a:t>است.</a:t>
            </a:r>
            <a:endParaRPr lang="en-US" sz="2400" dirty="0">
              <a:cs typeface="B Jadid" pitchFamily="2" charset="-78"/>
            </a:endParaRPr>
          </a:p>
          <a:p>
            <a:pPr algn="just" rtl="1"/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7" y="4012442"/>
            <a:ext cx="4318973" cy="25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81" y="4012442"/>
            <a:ext cx="4266521" cy="25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79678" y="982639"/>
            <a:ext cx="580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Jadid" pitchFamily="2" charset="-78"/>
              </a:rPr>
              <a:t>نکته:</a:t>
            </a:r>
            <a:endParaRPr lang="en-US" sz="4800" dirty="0">
              <a:solidFill>
                <a:srgbClr val="FF0000"/>
              </a:solidFill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403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Jadid" pitchFamily="2" charset="-78"/>
              </a:rPr>
              <a:t>تمرین</a:t>
            </a:r>
            <a:r>
              <a:rPr lang="fa-IR" dirty="0" smtClean="0">
                <a:solidFill>
                  <a:srgbClr val="FF0000"/>
                </a:solidFill>
                <a:cs typeface="B Jadid" pitchFamily="2" charset="-78"/>
                <a:sym typeface="Wingdings" pitchFamily="2" charset="2"/>
              </a:rPr>
              <a:t>:(شما حل کنید)</a:t>
            </a:r>
            <a:endParaRPr lang="en-US" dirty="0">
              <a:solidFill>
                <a:srgbClr val="FF0000"/>
              </a:solidFill>
              <a:cs typeface="B Jadid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773" y="2074923"/>
            <a:ext cx="11477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dirty="0">
                <a:cs typeface="B Jadid" pitchFamily="2" charset="-78"/>
              </a:rPr>
              <a:t>اتومبیلی که با سرعت </a:t>
            </a:r>
            <a:r>
              <a:rPr lang="en-US" sz="2400" dirty="0">
                <a:cs typeface="B Jadid" pitchFamily="2" charset="-78"/>
              </a:rPr>
              <a:t>m/s </a:t>
            </a:r>
            <a:r>
              <a:rPr lang="ar-SA" sz="2400" dirty="0">
                <a:cs typeface="B Jadid" pitchFamily="2" charset="-78"/>
              </a:rPr>
              <a:t>20</a:t>
            </a:r>
            <a:r>
              <a:rPr lang="fa-IR" sz="2400" dirty="0">
                <a:cs typeface="B Jadid" pitchFamily="2" charset="-78"/>
              </a:rPr>
              <a:t>در حرکت است در یک لحظه ترمز می زند و پس از طی مسافت 100متر متوقف می شود.شتاب حرکت و مدت زمان حرکت از لحظه ترمز تا لحظه توقف را حساب کنید.</a:t>
            </a:r>
            <a:endParaRPr lang="en-US" sz="2400" dirty="0"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613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8190" y="1496526"/>
            <a:ext cx="8937938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a-IR" sz="4400" b="1" dirty="0" smtClean="0">
                <a:solidFill>
                  <a:srgbClr val="C00000"/>
                </a:solidFill>
                <a:cs typeface="B Jadid" pitchFamily="2" charset="-78"/>
              </a:rPr>
              <a:t>فیزیک عمومی </a:t>
            </a:r>
          </a:p>
          <a:p>
            <a:pPr algn="ctr">
              <a:lnSpc>
                <a:spcPct val="25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Jadid" pitchFamily="2" charset="-78"/>
              </a:rPr>
              <a:t>رشته تربیت بدنی</a:t>
            </a:r>
            <a:endParaRPr lang="fa-IR" sz="3200" b="1" dirty="0">
              <a:solidFill>
                <a:srgbClr val="C00000"/>
              </a:solidFill>
              <a:cs typeface="B Jadid" pitchFamily="2" charset="-78"/>
            </a:endParaRPr>
          </a:p>
          <a:p>
            <a:pPr algn="ctr">
              <a:lnSpc>
                <a:spcPct val="250000"/>
              </a:lnSpc>
            </a:pPr>
            <a:r>
              <a:rPr lang="fa-IR" sz="36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مدرس: علیدادی</a:t>
            </a:r>
            <a:endParaRPr lang="en-US" sz="36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42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726" y="1825625"/>
            <a:ext cx="6696074" cy="1844854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sz="2000" b="1" dirty="0" smtClean="0">
                <a:solidFill>
                  <a:srgbClr val="C00000"/>
                </a:solidFill>
                <a:cs typeface="B Jadid" pitchFamily="2" charset="-78"/>
              </a:rPr>
              <a:t>حرکت شتابدار:</a:t>
            </a:r>
            <a:endParaRPr lang="fa-IR" sz="2000" b="1" dirty="0">
              <a:solidFill>
                <a:srgbClr val="C00000"/>
              </a:solidFill>
              <a:cs typeface="B Jadid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000" b="1" dirty="0">
                <a:cs typeface="B Jadid" pitchFamily="2" charset="-78"/>
              </a:rPr>
              <a:t>هر </a:t>
            </a:r>
            <a:r>
              <a:rPr lang="fa-IR" sz="2000" b="1" dirty="0" smtClean="0">
                <a:cs typeface="B Jadid" pitchFamily="2" charset="-78"/>
              </a:rPr>
              <a:t>گاه در حرکتی جهت یا </a:t>
            </a:r>
            <a:r>
              <a:rPr lang="fa-IR" sz="2000" b="1" dirty="0">
                <a:cs typeface="B Jadid" pitchFamily="2" charset="-78"/>
              </a:rPr>
              <a:t>اندازه سرعت </a:t>
            </a:r>
            <a:r>
              <a:rPr lang="fa-IR" sz="2000" b="1" dirty="0" smtClean="0">
                <a:cs typeface="B Jadid" pitchFamily="2" charset="-78"/>
              </a:rPr>
              <a:t>تغییر(افزایش </a:t>
            </a:r>
            <a:r>
              <a:rPr lang="fa-IR" sz="2000" b="1" dirty="0">
                <a:cs typeface="B Jadid" pitchFamily="2" charset="-78"/>
              </a:rPr>
              <a:t>یا  کاهش) </a:t>
            </a:r>
            <a:r>
              <a:rPr lang="fa-IR" sz="2000" b="1" dirty="0" smtClean="0">
                <a:cs typeface="B Jadid" pitchFamily="2" charset="-78"/>
              </a:rPr>
              <a:t>یابد، حرکت را غیر یکنواخت یا </a:t>
            </a:r>
            <a:r>
              <a:rPr lang="fa-IR" sz="2000" b="1" dirty="0" smtClean="0">
                <a:solidFill>
                  <a:srgbClr val="FF0000"/>
                </a:solidFill>
                <a:cs typeface="B Jadid" pitchFamily="2" charset="-78"/>
              </a:rPr>
              <a:t>شتابدار</a:t>
            </a:r>
            <a:r>
              <a:rPr lang="fa-IR" sz="2000" b="1" dirty="0" smtClean="0">
                <a:cs typeface="B Jadid" pitchFamily="2" charset="-78"/>
              </a:rPr>
              <a:t> گوییم.</a:t>
            </a:r>
            <a:endParaRPr lang="en-US" sz="2000" dirty="0">
              <a:cs typeface="B Jadid" pitchFamily="2" charset="-7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8" y="1702291"/>
            <a:ext cx="2689225" cy="179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2" y="3935211"/>
            <a:ext cx="4449445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Jadid" pitchFamily="2" charset="-78"/>
              </a:rPr>
              <a:t>حرکت شتابدار(غیر یکنواخت)</a:t>
            </a:r>
            <a:endParaRPr lang="en-US" dirty="0">
              <a:solidFill>
                <a:srgbClr val="FF0000"/>
              </a:solidFill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39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464" y="4252119"/>
            <a:ext cx="5598461" cy="17859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fa-IR" sz="3600" dirty="0">
                <a:cs typeface="B Homa" pitchFamily="2" charset="-78"/>
              </a:rPr>
              <a:t>:</a:t>
            </a:r>
            <a:r>
              <a:rPr lang="fa-IR" sz="3600" dirty="0" smtClean="0">
                <a:cs typeface="B Homa" pitchFamily="2" charset="-78"/>
              </a:rPr>
              <a:t>شتاب</a:t>
            </a:r>
            <a:endParaRPr lang="fa-IR" sz="3600" dirty="0">
              <a:cs typeface="B Homa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24585" y="5145088"/>
            <a:ext cx="3919040" cy="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49964" y="4450025"/>
            <a:ext cx="3905249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fa-IR" sz="3600" dirty="0">
                <a:solidFill>
                  <a:schemeClr val="lt1"/>
                </a:solidFill>
                <a:latin typeface="+mn-lt"/>
                <a:cs typeface="B Homa" pitchFamily="2" charset="-78"/>
              </a:rPr>
              <a:t>تغییرات سرعت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1214" y="5188995"/>
            <a:ext cx="53340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fa-IR" sz="3600" dirty="0">
                <a:solidFill>
                  <a:schemeClr val="lt1"/>
                </a:solidFill>
                <a:latin typeface="+mn-lt"/>
                <a:cs typeface="B Homa" pitchFamily="2" charset="-78"/>
              </a:rPr>
              <a:t>زمان تغییرات سرعت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532" y="1998538"/>
            <a:ext cx="10382323" cy="181588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fa-IR" sz="2800" dirty="0" smtClean="0"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تغییرات سرعت یک متحرک در واحد زمان را </a:t>
            </a:r>
            <a:r>
              <a:rPr lang="fa-I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شتاب</a:t>
            </a:r>
            <a:r>
              <a:rPr lang="fa-IR" sz="2800" dirty="0" smtClean="0"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 گویند. یکای </a:t>
            </a:r>
            <a:r>
              <a:rPr lang="fa-IR" sz="2800" dirty="0"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شتاب از تقسیم یکای سرعت (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(m/s</a:t>
            </a:r>
            <a:r>
              <a:rPr lang="fa-IR" sz="2800" dirty="0"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بر یکای زمان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(s)</a:t>
            </a:r>
            <a:r>
              <a:rPr lang="fa-IR" sz="2800" dirty="0"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به دست می آید که متر بر </a:t>
            </a:r>
            <a:r>
              <a:rPr lang="fa-IR" sz="2800" dirty="0" smtClean="0"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مجذور </a:t>
            </a:r>
            <a:r>
              <a:rPr lang="fa-IR" sz="2800" dirty="0"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ثانیه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 m/s</a:t>
            </a:r>
            <a:r>
              <a:rPr lang="en-US" sz="2800" baseline="30000" dirty="0"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2</a:t>
            </a:r>
            <a:r>
              <a:rPr lang="fa-IR" sz="2800" dirty="0"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است.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B Jadid" pitchFamily="2" charset="-78"/>
            </a:endParaRPr>
          </a:p>
          <a:p>
            <a:pPr algn="r" rtl="1">
              <a:defRPr/>
            </a:pPr>
            <a:endParaRPr lang="fa-I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8675" y="637611"/>
            <a:ext cx="7751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800" dirty="0">
                <a:solidFill>
                  <a:srgbClr val="FF0000"/>
                </a:solidFill>
                <a:cs typeface="B Jadid" pitchFamily="2" charset="-78"/>
              </a:rPr>
              <a:t>شتاب حرکت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287904" y="4281038"/>
                <a:ext cx="2866030" cy="1757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/>
                        <m:t>𝒂</m:t>
                      </m:r>
                      <m:r>
                        <a:rPr lang="en-US" sz="4800" b="1" i="1"/>
                        <m:t>=</m:t>
                      </m:r>
                      <m:f>
                        <m:fPr>
                          <m:ctrlPr>
                            <a:rPr lang="en-US" sz="4800" b="1" i="1"/>
                          </m:ctrlPr>
                        </m:fPr>
                        <m:num>
                          <m:r>
                            <a:rPr lang="en-US" sz="4800" b="1" i="1"/>
                            <m:t>∆</m:t>
                          </m:r>
                          <m:r>
                            <a:rPr lang="en-US" sz="4800" b="1" i="1"/>
                            <m:t>𝒗</m:t>
                          </m:r>
                        </m:num>
                        <m:den>
                          <m:r>
                            <a:rPr lang="en-US" sz="4800" b="1" i="1"/>
                            <m:t>∆</m:t>
                          </m:r>
                          <m:r>
                            <a:rPr lang="en-US" sz="4800" b="1" i="1"/>
                            <m:t>𝒕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904" y="4281038"/>
                <a:ext cx="2866030" cy="1757019"/>
              </a:xfrm>
              <a:prstGeom prst="rect">
                <a:avLst/>
              </a:prstGeom>
              <a:blipFill rotWithShape="1">
                <a:blip r:embed="rId2"/>
                <a:stretch>
                  <a:fillRect l="-1915" r="-851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62" y="365125"/>
            <a:ext cx="11951439" cy="1473267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Jadid" pitchFamily="2" charset="-78"/>
              </a:rPr>
              <a:t>روابط حرکت شتابدار</a:t>
            </a:r>
            <a:endParaRPr lang="en-US" dirty="0">
              <a:solidFill>
                <a:srgbClr val="FF0000"/>
              </a:solidFill>
              <a:cs typeface="B Jadid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79872"/>
              </p:ext>
            </p:extLst>
          </p:nvPr>
        </p:nvGraphicFramePr>
        <p:xfrm>
          <a:off x="995363" y="2319338"/>
          <a:ext cx="3694112" cy="287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3" imgW="1143000" imgH="888840" progId="Equation.3">
                  <p:embed/>
                </p:oleObj>
              </mc:Choice>
              <mc:Fallback>
                <p:oleObj name="Equation" r:id="rId3" imgW="1143000" imgH="888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5363" y="2319338"/>
                        <a:ext cx="3694112" cy="287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77" t="15945" r="3813"/>
          <a:stretch/>
        </p:blipFill>
        <p:spPr>
          <a:xfrm>
            <a:off x="6933062" y="1806758"/>
            <a:ext cx="4763069" cy="40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5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62" y="365125"/>
            <a:ext cx="11951439" cy="1473267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Jadid" pitchFamily="2" charset="-78"/>
              </a:rPr>
              <a:t>نکته:</a:t>
            </a:r>
            <a:endParaRPr lang="en-US" dirty="0">
              <a:solidFill>
                <a:srgbClr val="FF0000"/>
              </a:solidFill>
              <a:cs typeface="B Jadid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23582" y="2562605"/>
            <a:ext cx="10330217" cy="1844854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sz="2000" b="1" dirty="0" smtClean="0">
                <a:cs typeface="B Jadid" pitchFamily="2" charset="-78"/>
              </a:rPr>
              <a:t>هر </a:t>
            </a:r>
            <a:r>
              <a:rPr lang="fa-IR" sz="2000" b="1" dirty="0">
                <a:cs typeface="B Jadid" pitchFamily="2" charset="-78"/>
              </a:rPr>
              <a:t>گاه اندازه سرعت (قدر مطلق سرعت) افزایش </a:t>
            </a:r>
            <a:r>
              <a:rPr lang="fa-IR" sz="2000" b="1" dirty="0" smtClean="0">
                <a:cs typeface="B Jadid" pitchFamily="2" charset="-78"/>
              </a:rPr>
              <a:t>یابد </a:t>
            </a:r>
            <a:r>
              <a:rPr lang="fa-IR" sz="2000" b="1" dirty="0">
                <a:solidFill>
                  <a:srgbClr val="C00000"/>
                </a:solidFill>
                <a:cs typeface="B Jadid" pitchFamily="2" charset="-78"/>
              </a:rPr>
              <a:t>حرکت تند شونده</a:t>
            </a:r>
            <a:r>
              <a:rPr lang="fa-IR" sz="2000" b="1" dirty="0" smtClean="0">
                <a:cs typeface="B Jadid" pitchFamily="2" charset="-78"/>
              </a:rPr>
              <a:t> </a:t>
            </a:r>
            <a:r>
              <a:rPr lang="fa-IR" sz="2000" b="1" dirty="0">
                <a:cs typeface="B Jadid" pitchFamily="2" charset="-78"/>
              </a:rPr>
              <a:t>و </a:t>
            </a:r>
            <a:r>
              <a:rPr lang="fa-IR" sz="2000" b="1" dirty="0" smtClean="0">
                <a:cs typeface="B Jadid" pitchFamily="2" charset="-78"/>
              </a:rPr>
              <a:t> شتاب حرکت </a:t>
            </a:r>
            <a:r>
              <a:rPr lang="fa-IR" sz="2000" b="1" dirty="0" smtClean="0">
                <a:solidFill>
                  <a:srgbClr val="FF0000"/>
                </a:solidFill>
                <a:cs typeface="B Jadid" pitchFamily="2" charset="-78"/>
              </a:rPr>
              <a:t>مثبت</a:t>
            </a:r>
            <a:r>
              <a:rPr lang="fa-IR" sz="2000" b="1" dirty="0" smtClean="0">
                <a:cs typeface="B Jadid" pitchFamily="2" charset="-78"/>
              </a:rPr>
              <a:t> است.</a:t>
            </a:r>
          </a:p>
          <a:p>
            <a:pPr algn="r" rtl="1">
              <a:lnSpc>
                <a:spcPct val="200000"/>
              </a:lnSpc>
            </a:pPr>
            <a:r>
              <a:rPr lang="fa-IR" sz="2000" b="1" dirty="0" smtClean="0">
                <a:cs typeface="B Jadid" pitchFamily="2" charset="-78"/>
              </a:rPr>
              <a:t>هر </a:t>
            </a:r>
            <a:r>
              <a:rPr lang="fa-IR" sz="2000" b="1" dirty="0">
                <a:cs typeface="B Jadid" pitchFamily="2" charset="-78"/>
              </a:rPr>
              <a:t>گاه اندازه سرعت کاهش یابد </a:t>
            </a:r>
            <a:r>
              <a:rPr lang="fa-IR" sz="2000" b="1" dirty="0">
                <a:solidFill>
                  <a:srgbClr val="FF0000"/>
                </a:solidFill>
                <a:cs typeface="B Jadid" pitchFamily="2" charset="-78"/>
              </a:rPr>
              <a:t>حرکت کند شونده </a:t>
            </a:r>
            <a:r>
              <a:rPr lang="fa-IR" sz="2000" b="1" dirty="0">
                <a:cs typeface="B Jadid" pitchFamily="2" charset="-78"/>
              </a:rPr>
              <a:t>شتاب حرکت </a:t>
            </a:r>
            <a:r>
              <a:rPr lang="fa-IR" sz="2000" b="1" dirty="0" smtClean="0">
                <a:cs typeface="B Jadid" pitchFamily="2" charset="-78"/>
              </a:rPr>
              <a:t>منفی </a:t>
            </a:r>
            <a:r>
              <a:rPr lang="fa-IR" sz="2000" b="1" dirty="0">
                <a:cs typeface="B Jadid" pitchFamily="2" charset="-78"/>
              </a:rPr>
              <a:t>است. </a:t>
            </a:r>
            <a:endParaRPr lang="en-US" sz="2000" dirty="0"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628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75211" y="421375"/>
            <a:ext cx="238125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a-IR" sz="4800" dirty="0">
                <a:solidFill>
                  <a:srgbClr val="FF0000"/>
                </a:solidFill>
                <a:cs typeface="B Homa" pitchFamily="2" charset="-78"/>
              </a:rPr>
              <a:t>مسئله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46" y="1836593"/>
            <a:ext cx="114914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200" b="1" dirty="0">
                <a:cs typeface="B Jadid" pitchFamily="2" charset="-78"/>
              </a:rPr>
              <a:t>دونده ای پس از </a:t>
            </a:r>
            <a:r>
              <a:rPr lang="en-US" sz="2200" b="1" dirty="0">
                <a:cs typeface="B Jadid" pitchFamily="2" charset="-78"/>
              </a:rPr>
              <a:t>m</a:t>
            </a:r>
            <a:r>
              <a:rPr lang="fa-IR" sz="2200" b="1" dirty="0">
                <a:cs typeface="B Jadid" pitchFamily="2" charset="-78"/>
              </a:rPr>
              <a:t>10 سرعتش از </a:t>
            </a:r>
            <a:r>
              <a:rPr lang="en-US" sz="2200" b="1" dirty="0">
                <a:cs typeface="B Jadid" pitchFamily="2" charset="-78"/>
              </a:rPr>
              <a:t>m/s</a:t>
            </a:r>
            <a:r>
              <a:rPr lang="fa-IR" sz="2200" b="1" dirty="0">
                <a:cs typeface="B Jadid" pitchFamily="2" charset="-78"/>
              </a:rPr>
              <a:t>4 به </a:t>
            </a:r>
            <a:r>
              <a:rPr lang="en-US" sz="2200" b="1" dirty="0">
                <a:cs typeface="B Jadid" pitchFamily="2" charset="-78"/>
              </a:rPr>
              <a:t>m/s</a:t>
            </a:r>
            <a:r>
              <a:rPr lang="fa-IR" sz="2200" b="1" dirty="0">
                <a:cs typeface="B Jadid" pitchFamily="2" charset="-78"/>
              </a:rPr>
              <a:t>8 می رسد.اگر شتاب حرکت ثابت باشد،مقدار ان را بیابید.</a:t>
            </a:r>
            <a:endParaRPr lang="en-US" sz="2200" dirty="0">
              <a:cs typeface="B Jadid" pitchFamily="2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" y="2267480"/>
            <a:ext cx="2904557" cy="194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38" y="3151321"/>
            <a:ext cx="8097459" cy="307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Jadid" pitchFamily="2" charset="-78"/>
              </a:rPr>
              <a:t>روش تبدیل واحد های </a:t>
            </a:r>
            <a:r>
              <a:rPr lang="fa-IR" sz="4000" dirty="0" smtClean="0">
                <a:solidFill>
                  <a:srgbClr val="FF0000"/>
                </a:solidFill>
                <a:cs typeface="B Jadid" pitchFamily="2" charset="-78"/>
              </a:rPr>
              <a:t>سرعت </a:t>
            </a:r>
            <a:r>
              <a:rPr lang="fa-IR" sz="4000" dirty="0" smtClean="0">
                <a:solidFill>
                  <a:srgbClr val="FF0000"/>
                </a:solidFill>
                <a:cs typeface="B Jadid" pitchFamily="2" charset="-78"/>
              </a:rPr>
              <a:t>متوسط</a:t>
            </a:r>
            <a:endParaRPr lang="fa-IR" sz="4000" dirty="0">
              <a:solidFill>
                <a:srgbClr val="FF0000"/>
              </a:solidFill>
              <a:cs typeface="B Jadid" pitchFamily="2" charset="-78"/>
            </a:endParaRPr>
          </a:p>
        </p:txBody>
      </p:sp>
      <p:pic>
        <p:nvPicPr>
          <p:cNvPr id="6" name="Content Placeholder 5" descr="6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1" y="2133600"/>
            <a:ext cx="11016687" cy="3225006"/>
          </a:xfrm>
        </p:spPr>
      </p:pic>
    </p:spTree>
    <p:extLst>
      <p:ext uri="{BB962C8B-B14F-4D97-AF65-F5344CB8AC3E}">
        <p14:creationId xmlns:p14="http://schemas.microsoft.com/office/powerpoint/2010/main" val="19703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183" y="1716500"/>
            <a:ext cx="116142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/>
              <a:t>-</a:t>
            </a:r>
            <a:r>
              <a:rPr lang="fa-IR" sz="2200" dirty="0">
                <a:cs typeface="B Jadid" pitchFamily="2" charset="-78"/>
              </a:rPr>
              <a:t>سرعت یک اتومبیل در مدت 20ثانیه بر روی یک مسیر مستقیم از </a:t>
            </a:r>
            <a:r>
              <a:rPr lang="en-US" sz="2200" dirty="0">
                <a:cs typeface="B Jadid" pitchFamily="2" charset="-78"/>
              </a:rPr>
              <a:t>m/s</a:t>
            </a:r>
            <a:r>
              <a:rPr lang="fa-IR" sz="2200" dirty="0">
                <a:cs typeface="B Jadid" pitchFamily="2" charset="-78"/>
              </a:rPr>
              <a:t> 10به </a:t>
            </a:r>
            <a:r>
              <a:rPr lang="en-US" sz="2200" dirty="0">
                <a:cs typeface="B Jadid" pitchFamily="2" charset="-78"/>
              </a:rPr>
              <a:t>m/s</a:t>
            </a:r>
            <a:r>
              <a:rPr lang="fa-IR" sz="2200" dirty="0">
                <a:cs typeface="B Jadid" pitchFamily="2" charset="-78"/>
              </a:rPr>
              <a:t> 18می رسد.الف-شتاب متوسط اتومبیل در این مدت چقدر است؟ب-اگر سرعت اتومبیل با همین شتاب تغییر کند،پس از چه مدت سرعت آن </a:t>
            </a:r>
            <a:r>
              <a:rPr lang="fa-IR" sz="2200" u="sng" dirty="0">
                <a:cs typeface="B Jadid" pitchFamily="2" charset="-78"/>
              </a:rPr>
              <a:t>به108 کیلومتر</a:t>
            </a:r>
            <a:r>
              <a:rPr lang="fa-IR" sz="2200" dirty="0">
                <a:cs typeface="B Jadid" pitchFamily="2" charset="-78"/>
              </a:rPr>
              <a:t> بر ساعت می رسد؟</a:t>
            </a:r>
            <a:endParaRPr lang="en-US" sz="2200" dirty="0">
              <a:cs typeface="B Jadid" pitchFamily="2" charset="-7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5211" y="421375"/>
            <a:ext cx="238125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a-IR" sz="4800" dirty="0">
                <a:solidFill>
                  <a:srgbClr val="FF0000"/>
                </a:solidFill>
                <a:cs typeface="B Homa" pitchFamily="2" charset="-78"/>
              </a:rPr>
              <a:t>مسئله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6" r="6040"/>
          <a:stretch/>
        </p:blipFill>
        <p:spPr>
          <a:xfrm>
            <a:off x="1009934" y="3043451"/>
            <a:ext cx="9360332" cy="337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315</Words>
  <Application>Microsoft Office PowerPoint</Application>
  <PresentationFormat>Custom</PresentationFormat>
  <Paragraphs>28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Microsoft Equation 3.0</vt:lpstr>
      <vt:lpstr>PowerPoint Presentation</vt:lpstr>
      <vt:lpstr>PowerPoint Presentation</vt:lpstr>
      <vt:lpstr>حرکت شتابدار(غیر یکنواخت)</vt:lpstr>
      <vt:lpstr>PowerPoint Presentation</vt:lpstr>
      <vt:lpstr>روابط حرکت شتابدار</vt:lpstr>
      <vt:lpstr>نکته:</vt:lpstr>
      <vt:lpstr>PowerPoint Presentation</vt:lpstr>
      <vt:lpstr>روش تبدیل واحد های سرعت متوسط</vt:lpstr>
      <vt:lpstr>PowerPoint Presentation</vt:lpstr>
      <vt:lpstr>PowerPoint Presentation</vt:lpstr>
      <vt:lpstr>PowerPoint Presentation</vt:lpstr>
      <vt:lpstr>تمرین:(شما حل کنید)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reyhaneh</cp:lastModifiedBy>
  <cp:revision>146</cp:revision>
  <dcterms:created xsi:type="dcterms:W3CDTF">2015-07-06T05:06:21Z</dcterms:created>
  <dcterms:modified xsi:type="dcterms:W3CDTF">2009-08-19T22:20:59Z</dcterms:modified>
</cp:coreProperties>
</file>