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56" r:id="rId3"/>
    <p:sldId id="345" r:id="rId4"/>
    <p:sldId id="340" r:id="rId5"/>
    <p:sldId id="288" r:id="rId6"/>
    <p:sldId id="339" r:id="rId7"/>
    <p:sldId id="290" r:id="rId8"/>
    <p:sldId id="341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3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12" y="1434271"/>
            <a:ext cx="7434529" cy="42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231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268942" y="2149470"/>
                <a:ext cx="12192000" cy="2440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و نمایش ریاضی آن : </a:t>
                </a:r>
                <a14:m>
                  <m:oMath xmlns:m="http://schemas.openxmlformats.org/officeDocument/2006/math"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−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={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|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∈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, 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∉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endParaRPr lang="en-U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</a:t>
                </a:r>
                <a:r>
                  <a:rPr lang="fa-IR" sz="26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: </a:t>
                </a:r>
                <a:r>
                  <a:rPr lang="fa-IR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اگر </a:t>
                </a:r>
                <a14:m>
                  <m:oMath xmlns:m="http://schemas.openxmlformats.org/officeDocument/2006/math"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7</m:t>
                        </m:r>
                      </m:e>
                    </m:d>
                    <m:r>
                      <a:rPr lang="fa-IR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fa-IR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1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a-IR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، آنگاه حاصل </a:t>
                </a:r>
                <a14:m>
                  <m:oMath xmlns:m="http://schemas.openxmlformats.org/officeDocument/2006/math"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fa-IR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</m:t>
                    </m:r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</m:oMath>
                </a14:m>
                <a:r>
                  <a:rPr lang="fa-IR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را بدست آورید.</a:t>
                </a:r>
                <a:endParaRPr lang="en-U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−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</m:d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  </m:t>
                      </m:r>
                      <m:r>
                        <a:rPr lang="fa-IR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</m:t>
                      </m:r>
                      <m:r>
                        <a:rPr lang="en-US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−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={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4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7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}</m:t>
                      </m:r>
                    </m:oMath>
                  </m:oMathPara>
                </a14:m>
                <a:endParaRPr lang="en-U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8942" y="2149470"/>
                <a:ext cx="12192000" cy="2440925"/>
              </a:xfrm>
              <a:prstGeom prst="rect">
                <a:avLst/>
              </a:prstGeom>
              <a:blipFill rotWithShape="1">
                <a:blip r:embed="rId2"/>
                <a:stretch>
                  <a:fillRect r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2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01351"/>
                  </p:ext>
                </p:extLst>
              </p:nvPr>
            </p:nvGraphicFramePr>
            <p:xfrm>
              <a:off x="1766047" y="2178424"/>
              <a:ext cx="8659906" cy="3953438"/>
            </p:xfrm>
            <a:graphic>
              <a:graphicData uri="http://schemas.openxmlformats.org/drawingml/2006/table">
                <a:tbl>
                  <a:tblPr rtl="1" firstRow="1" firstCol="1" bandRow="1">
                    <a:tableStyleId>{8799B23B-EC83-4686-B30A-512413B5E67A}</a:tableStyleId>
                  </a:tblPr>
                  <a:tblGrid>
                    <a:gridCol w="4562521"/>
                    <a:gridCol w="4097385"/>
                  </a:tblGrid>
                  <a:tr h="731114">
                    <a:tc>
                      <a:txBody>
                        <a:bodyPr/>
                        <a:lstStyle/>
                        <a:p>
                          <a:pPr marL="457200" algn="ctr" rtl="1">
                            <a:lnSpc>
                              <a:spcPct val="115000"/>
                            </a:lnSpc>
                          </a:pPr>
                          <a:r>
                            <a:rPr lang="fa-IR" sz="2400" dirty="0">
                              <a:effectLst/>
                            </a:rPr>
                            <a:t>نکات اشتراک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 rtl="1">
                            <a:lnSpc>
                              <a:spcPct val="115000"/>
                            </a:lnSpc>
                          </a:pPr>
                          <a:r>
                            <a:rPr lang="fa-IR" sz="2400">
                              <a:effectLst/>
                            </a:rPr>
                            <a:t>نکات اجتماع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⋂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⋂(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⋃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d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=(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)⋃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⟹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⟹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)⊂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⊂(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⋃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01351"/>
                  </p:ext>
                </p:extLst>
              </p:nvPr>
            </p:nvGraphicFramePr>
            <p:xfrm>
              <a:off x="1766047" y="2178424"/>
              <a:ext cx="8659906" cy="3953438"/>
            </p:xfrm>
            <a:graphic>
              <a:graphicData uri="http://schemas.openxmlformats.org/drawingml/2006/table">
                <a:tbl>
                  <a:tblPr rtl="1" firstRow="1" firstCol="1" bandRow="1">
                    <a:tableStyleId>{8799B23B-EC83-4686-B30A-512413B5E67A}</a:tableStyleId>
                  </a:tblPr>
                  <a:tblGrid>
                    <a:gridCol w="4562521"/>
                    <a:gridCol w="4097385"/>
                  </a:tblGrid>
                  <a:tr h="731114">
                    <a:tc>
                      <a:txBody>
                        <a:bodyPr/>
                        <a:lstStyle/>
                        <a:p>
                          <a:pPr marL="457200" algn="ctr" rtl="1">
                            <a:lnSpc>
                              <a:spcPct val="115000"/>
                            </a:lnSpc>
                          </a:pPr>
                          <a:r>
                            <a:rPr lang="fa-IR" sz="2400" dirty="0">
                              <a:effectLst/>
                            </a:rPr>
                            <a:t>نکات اشتراک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 rtl="1">
                            <a:lnSpc>
                              <a:spcPct val="115000"/>
                            </a:lnSpc>
                          </a:pPr>
                          <a:r>
                            <a:rPr lang="fa-IR" sz="2400">
                              <a:effectLst/>
                            </a:rPr>
                            <a:t>نکات اجتماع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137500" r="-90254" b="-5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137500" r="-446" b="-503409"/>
                          </a:stretch>
                        </a:blipFill>
                      </a:tcPr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237500" r="-90254" b="-4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237500" r="-446" b="-403409"/>
                          </a:stretch>
                        </a:blipFill>
                      </a:tcPr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333708" r="-90254" b="-2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333708" r="-446" b="-298876"/>
                          </a:stretch>
                        </a:blipFill>
                      </a:tcPr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438636" r="-90254" b="-2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438636" r="-446" b="-202273"/>
                          </a:stretch>
                        </a:blipFill>
                      </a:tcPr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538636" r="-90254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538636" r="-446" b="-102273"/>
                          </a:stretch>
                        </a:blipFill>
                      </a:tcPr>
                    </a:tc>
                  </a:tr>
                  <a:tr h="5370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34" t="-638636" r="-90254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1441" t="-638636" r="-446" b="-227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566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7676" y="1946185"/>
            <a:ext cx="659347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مثال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هر یک از مجموعه های زیر را روی شکل های داده شده هاشور بزنید.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_20150905_13380504.jpg"/>
          <p:cNvPicPr/>
          <p:nvPr/>
        </p:nvPicPr>
        <p:blipFill rotWithShape="1">
          <a:blip r:embed="rId2" cstate="print"/>
          <a:srcRect b="55731"/>
          <a:stretch/>
        </p:blipFill>
        <p:spPr>
          <a:xfrm>
            <a:off x="1155417" y="3000034"/>
            <a:ext cx="9170408" cy="34500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04412" y="5634318"/>
            <a:ext cx="739588" cy="336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556812" y="5786718"/>
            <a:ext cx="739588" cy="336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4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_20150905_13380504.jpg"/>
          <p:cNvPicPr/>
          <p:nvPr/>
        </p:nvPicPr>
        <p:blipFill rotWithShape="1">
          <a:blip r:embed="rId2" cstate="print"/>
          <a:srcRect t="41819" r="1435"/>
          <a:stretch/>
        </p:blipFill>
        <p:spPr>
          <a:xfrm>
            <a:off x="475615" y="2205316"/>
            <a:ext cx="8224632" cy="36844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0576" y="2037228"/>
            <a:ext cx="1237130" cy="336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87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5676" y="1894491"/>
                <a:ext cx="11900647" cy="3532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</a:t>
                </a:r>
                <a:r>
                  <a:rPr lang="fa-IR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: </a:t>
                </a:r>
                <a:r>
                  <a:rPr lang="fa-IR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اگر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𝐶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7</m:t>
                        </m:r>
                      </m:e>
                    </m:d>
                    <m:r>
                      <a:rPr lang="fa-IR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10</m:t>
                        </m:r>
                      </m:e>
                    </m:d>
                    <m:r>
                      <a:rPr lang="fa-IR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={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9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آنگاه مجموعه های زیر را با نوشتن اعضا مشخص کنید.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الف)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</m:oMath>
                </a14:m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</a:t>
                </a:r>
                <a:r>
                  <a:rPr lang="fa-IR" sz="2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                                   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ب)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∩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𝐶</m:t>
                    </m:r>
                  </m:oMath>
                </a14:m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</a:t>
                </a:r>
                <a:endParaRPr lang="fa-IR" sz="24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ج)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𝐴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𝐵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∪(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∩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𝐶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</a:t>
                </a:r>
                <a:r>
                  <a:rPr lang="fa-IR" sz="2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         د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ه)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𝐴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𝐵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∪(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∩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𝐶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  </a:t>
                </a:r>
                <a:r>
                  <a:rPr lang="fa-IR" sz="2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        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و)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𝐵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∪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𝐴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−(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∩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76" y="1894491"/>
                <a:ext cx="11900647" cy="3532249"/>
              </a:xfrm>
              <a:prstGeom prst="rect">
                <a:avLst/>
              </a:prstGeom>
              <a:blipFill rotWithShape="1">
                <a:blip r:embed="rId2"/>
                <a:stretch>
                  <a:fillRect r="-768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243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1681" y="1930988"/>
                <a:ext cx="11519647" cy="4739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پاسخ: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−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</m:t>
                      </m:r>
                    </m:oMath>
                  </m:oMathPara>
                </a14:m>
                <a:endParaRPr lang="en-US" sz="2800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∩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𝐶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             </m:t>
                      </m:r>
                    </m:oMath>
                  </m:oMathPara>
                </a14:m>
                <a:endParaRPr lang="en-US" sz="2800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−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𝐵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∪</m:t>
                      </m:r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𝐵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∩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𝐶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−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𝐵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∪</m:t>
                      </m:r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∩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𝐶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</m:e>
                      </m:d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𝐵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∪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𝐵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∩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4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,−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4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,−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81" y="1930988"/>
                <a:ext cx="11519647" cy="4739759"/>
              </a:xfrm>
              <a:prstGeom prst="rect">
                <a:avLst/>
              </a:prstGeom>
              <a:blipFill rotWithShape="0">
                <a:blip r:embed="rId2"/>
                <a:stretch>
                  <a:fillRect r="-1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74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0" y="194153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دانشجویان محترم می توانند پاسخ سوالات را در پیام </a:t>
            </a:r>
            <a:r>
              <a:rPr lang="fa-IR" sz="4800" b="1" smtClean="0">
                <a:solidFill>
                  <a:srgbClr val="C00000"/>
                </a:solidFill>
                <a:cs typeface="B Titr" panose="00000700000000000000" pitchFamily="2" charset="-78"/>
              </a:rPr>
              <a:t>رسان </a:t>
            </a:r>
          </a:p>
          <a:p>
            <a:pPr marL="0" indent="0" algn="ctr">
              <a:buNone/>
            </a:pPr>
            <a:r>
              <a:rPr lang="fa-IR" sz="4800" b="1" smtClean="0">
                <a:solidFill>
                  <a:srgbClr val="C00000"/>
                </a:solidFill>
                <a:cs typeface="B Titr" panose="00000700000000000000" pitchFamily="2" charset="-78"/>
              </a:rPr>
              <a:t>ایتا </a:t>
            </a:r>
            <a:r>
              <a:rPr lang="fa-IR" sz="4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یا واتس اپ ارسال نمایند</a:t>
            </a:r>
            <a:endParaRPr lang="en-US" sz="4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61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6829" y="953038"/>
            <a:ext cx="8937938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ریاضیات عمومی و مقدمات آمار</a:t>
            </a:r>
          </a:p>
          <a:p>
            <a:pPr algn="ctr">
              <a:lnSpc>
                <a:spcPct val="2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مدرس: علیدادی</a:t>
            </a:r>
            <a:endParaRPr lang="en-US" sz="36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19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000" dirty="0" smtClean="0">
                <a:cs typeface="B Jadid" pitchFamily="2" charset="-78"/>
              </a:rPr>
              <a:t>اعمال روی مجموعه ها</a:t>
            </a:r>
            <a:endParaRPr lang="en-US" sz="80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509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7" y="2330984"/>
            <a:ext cx="11151929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اجتماع 2 مجموعه </a:t>
            </a:r>
            <a:r>
              <a:rPr lang="en-US" sz="2800" b="1" dirty="0" smtClean="0">
                <a:cs typeface="B Nazanin" panose="00000400000000000000" pitchFamily="2" charset="-78"/>
              </a:rPr>
              <a:t>A,B</a:t>
            </a:r>
            <a:r>
              <a:rPr lang="fa-IR" sz="2800" b="1" dirty="0" smtClean="0">
                <a:cs typeface="B Nazanin" panose="00000400000000000000" pitchFamily="2" charset="-78"/>
              </a:rPr>
              <a:t> ، مجموعه شامل همه اعضایی که حداقل در یکی از 2 مجموعه </a:t>
            </a:r>
            <a:r>
              <a:rPr lang="en-US" sz="2800" b="1" dirty="0" smtClean="0">
                <a:cs typeface="B Nazanin" panose="00000400000000000000" pitchFamily="2" charset="-78"/>
              </a:rPr>
              <a:t>A,B</a:t>
            </a:r>
            <a:r>
              <a:rPr lang="fa-IR" sz="2800" b="1" dirty="0" smtClean="0">
                <a:cs typeface="B Nazanin" panose="00000400000000000000" pitchFamily="2" charset="-78"/>
              </a:rPr>
              <a:t>باشند که با نماد                نمایش داده می شود 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978774" y="3138487"/>
          <a:ext cx="1050925" cy="46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3" imgW="660240" imgH="291960" progId="Equation.DSMT4">
                  <p:embed/>
                </p:oleObj>
              </mc:Choice>
              <mc:Fallback>
                <p:oleObj name="Equation" r:id="rId3" imgW="660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78774" y="3138487"/>
                        <a:ext cx="1050925" cy="464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55663" y="3903357"/>
          <a:ext cx="4015696" cy="59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5" imgW="2476440" imgH="368280" progId="Equation.DSMT4">
                  <p:embed/>
                </p:oleObj>
              </mc:Choice>
              <mc:Fallback>
                <p:oleObj name="Equation" r:id="rId5" imgW="24764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5663" y="3903357"/>
                        <a:ext cx="4015696" cy="597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08526" y="3903357"/>
            <a:ext cx="4800600" cy="212935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1001" y="4142229"/>
            <a:ext cx="3390900" cy="1785156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146664" y="4047550"/>
          <a:ext cx="427038" cy="40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8" imgW="241200" imgH="228600" progId="Equation.DSMT4">
                  <p:embed/>
                </p:oleObj>
              </mc:Choice>
              <mc:Fallback>
                <p:oleObj name="Equation" r:id="rId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46664" y="4047550"/>
                        <a:ext cx="427038" cy="40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0710470" y="4048432"/>
          <a:ext cx="427170" cy="45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710470" y="4048432"/>
                        <a:ext cx="427170" cy="45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646057" y="6126506"/>
          <a:ext cx="12207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2" imgW="660240" imgH="291960" progId="Equation.DSMT4">
                  <p:embed/>
                </p:oleObj>
              </mc:Choice>
              <mc:Fallback>
                <p:oleObj name="Equation" r:id="rId12" imgW="660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646057" y="6126506"/>
                        <a:ext cx="12207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2293" y="450761"/>
            <a:ext cx="583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Jadid" pitchFamily="2" charset="-78"/>
              </a:rPr>
              <a:t>اجتماع دو مجموعه</a:t>
            </a:r>
            <a:endParaRPr lang="en-US" sz="36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38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0327" y="2501472"/>
                <a:ext cx="11131720" cy="1926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32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: </a:t>
                </a:r>
                <a:r>
                  <a:rPr lang="fa-IR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اگر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7</m:t>
                        </m:r>
                      </m:e>
                    </m:d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1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، آنگاه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∪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چیست؟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∪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3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4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7" y="2501472"/>
                <a:ext cx="11131720" cy="1926681"/>
              </a:xfrm>
              <a:prstGeom prst="rect">
                <a:avLst/>
              </a:prstGeom>
              <a:blipFill rotWithShape="1">
                <a:blip r:embed="rId2"/>
                <a:stretch>
                  <a:fillRect r="-1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75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3821" y="2186791"/>
            <a:ext cx="111519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اشتراک دو مجموعه </a:t>
            </a:r>
            <a:r>
              <a:rPr lang="en-US" sz="2800" b="1" dirty="0" smtClean="0">
                <a:cs typeface="B Nazanin" panose="00000400000000000000" pitchFamily="2" charset="-78"/>
              </a:rPr>
              <a:t>A , B </a:t>
            </a:r>
            <a:r>
              <a:rPr lang="fa-IR" sz="2800" b="1" dirty="0" smtClean="0">
                <a:cs typeface="B Nazanin" panose="00000400000000000000" pitchFamily="2" charset="-78"/>
              </a:rPr>
              <a:t> ، مجموعه شامل همه عضو هایی  که هم عضو مجموعه </a:t>
            </a:r>
            <a:r>
              <a:rPr lang="en-US" sz="2800" b="1" dirty="0" smtClean="0">
                <a:cs typeface="B Nazanin" panose="00000400000000000000" pitchFamily="2" charset="-78"/>
              </a:rPr>
              <a:t>A </a:t>
            </a:r>
            <a:r>
              <a:rPr lang="fa-IR" sz="2800" b="1" dirty="0" smtClean="0">
                <a:cs typeface="B Nazanin" panose="00000400000000000000" pitchFamily="2" charset="-78"/>
              </a:rPr>
              <a:t>و هم عضو مجموعه </a:t>
            </a:r>
            <a:r>
              <a:rPr lang="en-US" sz="2800" b="1" dirty="0" smtClean="0">
                <a:cs typeface="B Nazanin" panose="00000400000000000000" pitchFamily="2" charset="-78"/>
              </a:rPr>
              <a:t>B </a:t>
            </a:r>
            <a:r>
              <a:rPr lang="fa-IR" sz="2800" b="1" dirty="0" smtClean="0">
                <a:cs typeface="B Nazanin" panose="00000400000000000000" pitchFamily="2" charset="-78"/>
              </a:rPr>
              <a:t>هستند که با نماد                   نشان داده می شود </a:t>
            </a: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299996" y="2984902"/>
          <a:ext cx="1166811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9996" y="2984902"/>
                        <a:ext cx="1166811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44537" y="4459018"/>
          <a:ext cx="5096015" cy="77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5" imgW="2755800" imgH="419040" progId="Equation.DSMT4">
                  <p:embed/>
                </p:oleObj>
              </mc:Choice>
              <mc:Fallback>
                <p:oleObj name="Equation" r:id="rId5" imgW="2755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4537" y="4459018"/>
                        <a:ext cx="5096015" cy="774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915150" y="4171950"/>
            <a:ext cx="4800600" cy="212935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288" y="4200524"/>
            <a:ext cx="3771900" cy="203835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7253288" y="4316143"/>
          <a:ext cx="427038" cy="40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8" imgW="241200" imgH="228600" progId="Equation.DSMT4">
                  <p:embed/>
                </p:oleObj>
              </mc:Choice>
              <mc:Fallback>
                <p:oleObj name="Equation" r:id="rId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53288" y="4316143"/>
                        <a:ext cx="427038" cy="40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0817094" y="4317025"/>
          <a:ext cx="427170" cy="45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817094" y="4317025"/>
                        <a:ext cx="427170" cy="45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5672138" y="5114925"/>
            <a:ext cx="3571875" cy="6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573727" y="5801245"/>
          <a:ext cx="1266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2" imgW="685800" imgH="228600" progId="Equation.DSMT4">
                  <p:embed/>
                </p:oleObj>
              </mc:Choice>
              <mc:Fallback>
                <p:oleObj name="Equation" r:id="rId12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73727" y="5801245"/>
                        <a:ext cx="126682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52293" y="450761"/>
            <a:ext cx="583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Jadid" pitchFamily="2" charset="-78"/>
              </a:rPr>
              <a:t>اشتراک دو مجموعه</a:t>
            </a:r>
            <a:endParaRPr lang="en-US" sz="36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675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5118" y="2340107"/>
                <a:ext cx="11026588" cy="1926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</a:t>
                </a:r>
                <a:r>
                  <a:rPr lang="fa-IR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: 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اگر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7</m:t>
                        </m:r>
                      </m:e>
                    </m:d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3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1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، آنگاه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∩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چیست؟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∩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18" y="2340107"/>
                <a:ext cx="11026588" cy="1926681"/>
              </a:xfrm>
              <a:prstGeom prst="rect">
                <a:avLst/>
              </a:prstGeom>
              <a:blipFill rotWithShape="1">
                <a:blip r:embed="rId2"/>
                <a:stretch>
                  <a:fillRect r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74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7" y="2330984"/>
            <a:ext cx="111519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 تفاضل مجموعه : مجموعه  </a:t>
            </a:r>
            <a:r>
              <a:rPr lang="en-US" sz="2800" b="1" dirty="0" smtClean="0">
                <a:cs typeface="B Nazanin" panose="00000400000000000000" pitchFamily="2" charset="-78"/>
              </a:rPr>
              <a:t>A-B </a:t>
            </a:r>
            <a:r>
              <a:rPr lang="fa-IR" sz="2800" b="1" dirty="0" smtClean="0">
                <a:cs typeface="B Nazanin" panose="00000400000000000000" pitchFamily="2" charset="-78"/>
              </a:rPr>
              <a:t>مجموعه شامل همه اعضایی که عضو </a:t>
            </a:r>
            <a:r>
              <a:rPr lang="en-US" sz="2800" b="1" dirty="0" smtClean="0">
                <a:cs typeface="B Nazanin" panose="00000400000000000000" pitchFamily="2" charset="-78"/>
              </a:rPr>
              <a:t>A</a:t>
            </a:r>
            <a:r>
              <a:rPr lang="fa-IR" sz="2800" b="1" dirty="0" smtClean="0">
                <a:cs typeface="B Nazanin" panose="00000400000000000000" pitchFamily="2" charset="-78"/>
              </a:rPr>
              <a:t>باشند ولی عضو </a:t>
            </a:r>
            <a:r>
              <a:rPr lang="en-US" sz="2800" b="1" dirty="0" smtClean="0">
                <a:cs typeface="B Nazanin" panose="00000400000000000000" pitchFamily="2" charset="-78"/>
              </a:rPr>
              <a:t>B </a:t>
            </a:r>
            <a:r>
              <a:rPr lang="fa-IR" sz="2800" b="1" dirty="0" smtClean="0">
                <a:cs typeface="B Nazanin" panose="00000400000000000000" pitchFamily="2" charset="-78"/>
              </a:rPr>
              <a:t>نباشند.</a:t>
            </a: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8526" y="3903357"/>
            <a:ext cx="4800600" cy="212935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146664" y="4047550"/>
          <a:ext cx="427038" cy="40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46664" y="4047550"/>
                        <a:ext cx="427038" cy="40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710470" y="4048432"/>
          <a:ext cx="427170" cy="45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10470" y="4048432"/>
                        <a:ext cx="427170" cy="45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1845" y="4249831"/>
            <a:ext cx="3093961" cy="161110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99840" y="4047550"/>
          <a:ext cx="5346680" cy="82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2717640" imgH="419040" progId="Equation.DSMT4">
                  <p:embed/>
                </p:oleObj>
              </mc:Choice>
              <mc:Fallback>
                <p:oleObj name="Equation" r:id="rId8" imgW="2717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9840" y="4047550"/>
                        <a:ext cx="5346680" cy="82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35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76811"/>
            <a:ext cx="11214847" cy="229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6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تفاضل: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تفاضل دو مجموعه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را با نماد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A-B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نمایش می دهیم و آن را مجموعه ای شامل تمام اعضای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که در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نیستند تعریف می کنیم.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نمودار ون تفاضل دو مجموعه: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34" y="4365251"/>
            <a:ext cx="6694955" cy="19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838200" y="725516"/>
            <a:ext cx="10515600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Jadid" pitchFamily="2" charset="-78"/>
              </a:rPr>
              <a:t>تفاضل دو مجموعه</a:t>
            </a:r>
            <a:endParaRPr lang="en-US" sz="36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968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534</Words>
  <Application>Microsoft Office PowerPoint</Application>
  <PresentationFormat>Custom</PresentationFormat>
  <Paragraphs>49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تفاضل دو مجموعه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reyhaneh</cp:lastModifiedBy>
  <cp:revision>78</cp:revision>
  <dcterms:created xsi:type="dcterms:W3CDTF">2015-07-06T05:06:21Z</dcterms:created>
  <dcterms:modified xsi:type="dcterms:W3CDTF">2009-08-19T21:25:45Z</dcterms:modified>
</cp:coreProperties>
</file>